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Lst>
  <p:notesMasterIdLst>
    <p:notesMasterId r:id="rId19"/>
  </p:notesMasterIdLst>
  <p:sldIdLst>
    <p:sldId id="256" r:id="rId2"/>
    <p:sldId id="257" r:id="rId3"/>
    <p:sldId id="259" r:id="rId4"/>
    <p:sldId id="262" r:id="rId5"/>
    <p:sldId id="261" r:id="rId6"/>
    <p:sldId id="263" r:id="rId7"/>
    <p:sldId id="264" r:id="rId8"/>
    <p:sldId id="265" r:id="rId9"/>
    <p:sldId id="266" r:id="rId10"/>
    <p:sldId id="267" r:id="rId11"/>
    <p:sldId id="268" r:id="rId12"/>
    <p:sldId id="269" r:id="rId13"/>
    <p:sldId id="270" r:id="rId14"/>
    <p:sldId id="271" r:id="rId15"/>
    <p:sldId id="272"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9D4D03-0D1F-4E8F-9E38-4EB6F7291CE4}" v="373" dt="2025-06-28T21:23:58.7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E03E42-E411-4352-9A76-B12A60B6D65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4295A61-D185-42AC-B42D-4D8409B86525}">
      <dgm:prSet phldrT="[Text]"/>
      <dgm:spPr/>
      <dgm:t>
        <a:bodyPr/>
        <a:lstStyle/>
        <a:p>
          <a:r>
            <a:rPr lang="en-US" dirty="0"/>
            <a:t>Root Cause Analysis</a:t>
          </a:r>
        </a:p>
      </dgm:t>
    </dgm:pt>
    <dgm:pt modelId="{C1F866BC-9D29-418B-9D47-23805555E363}" type="parTrans" cxnId="{31C4A2D6-8BFF-4672-8A8F-CC5E080B59B7}">
      <dgm:prSet/>
      <dgm:spPr/>
      <dgm:t>
        <a:bodyPr/>
        <a:lstStyle/>
        <a:p>
          <a:endParaRPr lang="en-US"/>
        </a:p>
      </dgm:t>
    </dgm:pt>
    <dgm:pt modelId="{F601A3E9-3356-46C4-8FED-DCEAE8BEE8BE}" type="sibTrans" cxnId="{31C4A2D6-8BFF-4672-8A8F-CC5E080B59B7}">
      <dgm:prSet/>
      <dgm:spPr/>
      <dgm:t>
        <a:bodyPr/>
        <a:lstStyle/>
        <a:p>
          <a:endParaRPr lang="en-US"/>
        </a:p>
      </dgm:t>
    </dgm:pt>
    <dgm:pt modelId="{09DB3BFC-105A-49E3-A571-5D2F06658982}">
      <dgm:prSet phldrT="[Text]"/>
      <dgm:spPr/>
      <dgm:t>
        <a:bodyPr/>
        <a:lstStyle/>
        <a:p>
          <a:r>
            <a:rPr lang="en-US" dirty="0"/>
            <a:t>Consulting Recommendation</a:t>
          </a:r>
        </a:p>
      </dgm:t>
    </dgm:pt>
    <dgm:pt modelId="{505BD524-F2D7-4CF7-80F4-90135FEF11A1}" type="parTrans" cxnId="{B044E722-2C6C-4A60-82CB-9B585E67F2DF}">
      <dgm:prSet/>
      <dgm:spPr/>
      <dgm:t>
        <a:bodyPr/>
        <a:lstStyle/>
        <a:p>
          <a:endParaRPr lang="en-US"/>
        </a:p>
      </dgm:t>
    </dgm:pt>
    <dgm:pt modelId="{D6068450-7AE5-4C9D-8FD1-584E1EFDEFFD}" type="sibTrans" cxnId="{B044E722-2C6C-4A60-82CB-9B585E67F2DF}">
      <dgm:prSet/>
      <dgm:spPr/>
      <dgm:t>
        <a:bodyPr/>
        <a:lstStyle/>
        <a:p>
          <a:endParaRPr lang="en-US"/>
        </a:p>
      </dgm:t>
    </dgm:pt>
    <dgm:pt modelId="{3DCFA4D9-8F4D-4DFC-AB7B-D35AE221F585}">
      <dgm:prSet phldrT="[Text]"/>
      <dgm:spPr/>
      <dgm:t>
        <a:bodyPr/>
        <a:lstStyle/>
        <a:p>
          <a:r>
            <a:rPr lang="en-US" dirty="0"/>
            <a:t>Business Justification</a:t>
          </a:r>
        </a:p>
      </dgm:t>
    </dgm:pt>
    <dgm:pt modelId="{47F0FAA8-B7F1-496E-9215-4A955A445F85}" type="parTrans" cxnId="{D99BAAC4-CC47-4178-B960-3C52E5062C22}">
      <dgm:prSet/>
      <dgm:spPr/>
      <dgm:t>
        <a:bodyPr/>
        <a:lstStyle/>
        <a:p>
          <a:endParaRPr lang="en-US"/>
        </a:p>
      </dgm:t>
    </dgm:pt>
    <dgm:pt modelId="{8E7BE754-5601-40B2-BA26-F4DD7E4840C6}" type="sibTrans" cxnId="{D99BAAC4-CC47-4178-B960-3C52E5062C22}">
      <dgm:prSet/>
      <dgm:spPr/>
      <dgm:t>
        <a:bodyPr/>
        <a:lstStyle/>
        <a:p>
          <a:endParaRPr lang="en-US"/>
        </a:p>
      </dgm:t>
    </dgm:pt>
    <dgm:pt modelId="{5114390F-6C4C-4B45-BF92-7324B9ACB89A}" type="pres">
      <dgm:prSet presAssocID="{54E03E42-E411-4352-9A76-B12A60B6D65B}" presName="diagram" presStyleCnt="0">
        <dgm:presLayoutVars>
          <dgm:dir/>
          <dgm:resizeHandles val="exact"/>
        </dgm:presLayoutVars>
      </dgm:prSet>
      <dgm:spPr/>
    </dgm:pt>
    <dgm:pt modelId="{EACD1177-0292-4DD5-B6A4-5BBCC4692708}" type="pres">
      <dgm:prSet presAssocID="{D4295A61-D185-42AC-B42D-4D8409B86525}" presName="node" presStyleLbl="node1" presStyleIdx="0" presStyleCnt="3">
        <dgm:presLayoutVars>
          <dgm:bulletEnabled val="1"/>
        </dgm:presLayoutVars>
      </dgm:prSet>
      <dgm:spPr/>
    </dgm:pt>
    <dgm:pt modelId="{A1A046F1-1947-4DD7-834E-10E75B2BC188}" type="pres">
      <dgm:prSet presAssocID="{F601A3E9-3356-46C4-8FED-DCEAE8BEE8BE}" presName="sibTrans" presStyleCnt="0"/>
      <dgm:spPr/>
    </dgm:pt>
    <dgm:pt modelId="{75DFA534-0C3B-44DA-9186-F9E0377B27CB}" type="pres">
      <dgm:prSet presAssocID="{09DB3BFC-105A-49E3-A571-5D2F06658982}" presName="node" presStyleLbl="node1" presStyleIdx="1" presStyleCnt="3">
        <dgm:presLayoutVars>
          <dgm:bulletEnabled val="1"/>
        </dgm:presLayoutVars>
      </dgm:prSet>
      <dgm:spPr/>
    </dgm:pt>
    <dgm:pt modelId="{300ECFCF-1831-4FF3-9CC9-E694D5CF0994}" type="pres">
      <dgm:prSet presAssocID="{D6068450-7AE5-4C9D-8FD1-584E1EFDEFFD}" presName="sibTrans" presStyleCnt="0"/>
      <dgm:spPr/>
    </dgm:pt>
    <dgm:pt modelId="{07258C4E-CB98-4B6D-B6F9-193F4312BB3C}" type="pres">
      <dgm:prSet presAssocID="{3DCFA4D9-8F4D-4DFC-AB7B-D35AE221F585}" presName="node" presStyleLbl="node1" presStyleIdx="2" presStyleCnt="3">
        <dgm:presLayoutVars>
          <dgm:bulletEnabled val="1"/>
        </dgm:presLayoutVars>
      </dgm:prSet>
      <dgm:spPr/>
    </dgm:pt>
  </dgm:ptLst>
  <dgm:cxnLst>
    <dgm:cxn modelId="{B044E722-2C6C-4A60-82CB-9B585E67F2DF}" srcId="{54E03E42-E411-4352-9A76-B12A60B6D65B}" destId="{09DB3BFC-105A-49E3-A571-5D2F06658982}" srcOrd="1" destOrd="0" parTransId="{505BD524-F2D7-4CF7-80F4-90135FEF11A1}" sibTransId="{D6068450-7AE5-4C9D-8FD1-584E1EFDEFFD}"/>
    <dgm:cxn modelId="{0B9E3E37-567F-4F58-87EA-9A9D72DA4D49}" type="presOf" srcId="{3DCFA4D9-8F4D-4DFC-AB7B-D35AE221F585}" destId="{07258C4E-CB98-4B6D-B6F9-193F4312BB3C}" srcOrd="0" destOrd="0" presId="urn:microsoft.com/office/officeart/2005/8/layout/default"/>
    <dgm:cxn modelId="{C9B4C05B-6208-4E8D-8AFD-0EA623F4DEDF}" type="presOf" srcId="{D4295A61-D185-42AC-B42D-4D8409B86525}" destId="{EACD1177-0292-4DD5-B6A4-5BBCC4692708}" srcOrd="0" destOrd="0" presId="urn:microsoft.com/office/officeart/2005/8/layout/default"/>
    <dgm:cxn modelId="{E5755D99-F123-478F-828C-7539155377FA}" type="presOf" srcId="{09DB3BFC-105A-49E3-A571-5D2F06658982}" destId="{75DFA534-0C3B-44DA-9186-F9E0377B27CB}" srcOrd="0" destOrd="0" presId="urn:microsoft.com/office/officeart/2005/8/layout/default"/>
    <dgm:cxn modelId="{D99BAAC4-CC47-4178-B960-3C52E5062C22}" srcId="{54E03E42-E411-4352-9A76-B12A60B6D65B}" destId="{3DCFA4D9-8F4D-4DFC-AB7B-D35AE221F585}" srcOrd="2" destOrd="0" parTransId="{47F0FAA8-B7F1-496E-9215-4A955A445F85}" sibTransId="{8E7BE754-5601-40B2-BA26-F4DD7E4840C6}"/>
    <dgm:cxn modelId="{BDDAF0CF-0485-415A-8128-5F8396B10C17}" type="presOf" srcId="{54E03E42-E411-4352-9A76-B12A60B6D65B}" destId="{5114390F-6C4C-4B45-BF92-7324B9ACB89A}" srcOrd="0" destOrd="0" presId="urn:microsoft.com/office/officeart/2005/8/layout/default"/>
    <dgm:cxn modelId="{31C4A2D6-8BFF-4672-8A8F-CC5E080B59B7}" srcId="{54E03E42-E411-4352-9A76-B12A60B6D65B}" destId="{D4295A61-D185-42AC-B42D-4D8409B86525}" srcOrd="0" destOrd="0" parTransId="{C1F866BC-9D29-418B-9D47-23805555E363}" sibTransId="{F601A3E9-3356-46C4-8FED-DCEAE8BEE8BE}"/>
    <dgm:cxn modelId="{730EFB5D-A76B-42FF-B595-EFAEBC39FF13}" type="presParOf" srcId="{5114390F-6C4C-4B45-BF92-7324B9ACB89A}" destId="{EACD1177-0292-4DD5-B6A4-5BBCC4692708}" srcOrd="0" destOrd="0" presId="urn:microsoft.com/office/officeart/2005/8/layout/default"/>
    <dgm:cxn modelId="{6FB0E388-706F-467C-8E8A-977346384A45}" type="presParOf" srcId="{5114390F-6C4C-4B45-BF92-7324B9ACB89A}" destId="{A1A046F1-1947-4DD7-834E-10E75B2BC188}" srcOrd="1" destOrd="0" presId="urn:microsoft.com/office/officeart/2005/8/layout/default"/>
    <dgm:cxn modelId="{C058A376-558B-4D72-92FD-B9255B80A5E5}" type="presParOf" srcId="{5114390F-6C4C-4B45-BF92-7324B9ACB89A}" destId="{75DFA534-0C3B-44DA-9186-F9E0377B27CB}" srcOrd="2" destOrd="0" presId="urn:microsoft.com/office/officeart/2005/8/layout/default"/>
    <dgm:cxn modelId="{B351C72A-478B-4F9C-8293-8D673CB655B3}" type="presParOf" srcId="{5114390F-6C4C-4B45-BF92-7324B9ACB89A}" destId="{300ECFCF-1831-4FF3-9CC9-E694D5CF0994}" srcOrd="3" destOrd="0" presId="urn:microsoft.com/office/officeart/2005/8/layout/default"/>
    <dgm:cxn modelId="{B86980F3-E146-4F49-9E2B-EF1B117E59B4}" type="presParOf" srcId="{5114390F-6C4C-4B45-BF92-7324B9ACB89A}" destId="{07258C4E-CB98-4B6D-B6F9-193F4312BB3C}"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DE1794-ED8D-4CA0-BFC3-53ABBB08E307}"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6C0814EB-4686-4458-A114-CF7F3107F752}">
      <dgm:prSet phldrT="[Text]"/>
      <dgm:spPr/>
      <dgm:t>
        <a:bodyPr/>
        <a:lstStyle/>
        <a:p>
          <a:r>
            <a:rPr lang="en-US" dirty="0"/>
            <a:t>Strength</a:t>
          </a:r>
        </a:p>
      </dgm:t>
    </dgm:pt>
    <dgm:pt modelId="{D3DC853C-199B-4F39-B6D2-FD5510CE2EBC}" type="parTrans" cxnId="{97AF2804-207A-4CA1-BBFF-1F0DBEF36785}">
      <dgm:prSet/>
      <dgm:spPr/>
      <dgm:t>
        <a:bodyPr/>
        <a:lstStyle/>
        <a:p>
          <a:endParaRPr lang="en-US"/>
        </a:p>
      </dgm:t>
    </dgm:pt>
    <dgm:pt modelId="{494AD599-87CC-46BF-B983-16600B3D1EF6}" type="sibTrans" cxnId="{97AF2804-207A-4CA1-BBFF-1F0DBEF36785}">
      <dgm:prSet/>
      <dgm:spPr/>
      <dgm:t>
        <a:bodyPr/>
        <a:lstStyle/>
        <a:p>
          <a:endParaRPr lang="en-US"/>
        </a:p>
      </dgm:t>
    </dgm:pt>
    <dgm:pt modelId="{858E90C2-D27A-4EFB-B315-AF91037658C6}">
      <dgm:prSet phldrT="[Text]"/>
      <dgm:spPr/>
      <dgm:t>
        <a:bodyPr/>
        <a:lstStyle/>
        <a:p>
          <a:r>
            <a:rPr lang="en-US" dirty="0"/>
            <a:t>Weakness</a:t>
          </a:r>
        </a:p>
      </dgm:t>
    </dgm:pt>
    <dgm:pt modelId="{553375A7-47C6-48F3-B2D1-800EF6ABC43B}" type="parTrans" cxnId="{731DDDD9-3E6E-49D6-A026-42CAC142246E}">
      <dgm:prSet/>
      <dgm:spPr/>
      <dgm:t>
        <a:bodyPr/>
        <a:lstStyle/>
        <a:p>
          <a:endParaRPr lang="en-US"/>
        </a:p>
      </dgm:t>
    </dgm:pt>
    <dgm:pt modelId="{4445EB6F-6116-4DB3-8B67-9FB68E7753AC}" type="sibTrans" cxnId="{731DDDD9-3E6E-49D6-A026-42CAC142246E}">
      <dgm:prSet/>
      <dgm:spPr/>
      <dgm:t>
        <a:bodyPr/>
        <a:lstStyle/>
        <a:p>
          <a:endParaRPr lang="en-US"/>
        </a:p>
      </dgm:t>
    </dgm:pt>
    <dgm:pt modelId="{E5C58846-6F02-4E65-8287-FDF13EC4B6AD}">
      <dgm:prSet phldrT="[Text]"/>
      <dgm:spPr/>
      <dgm:t>
        <a:bodyPr/>
        <a:lstStyle/>
        <a:p>
          <a:r>
            <a:rPr lang="en-US" dirty="0"/>
            <a:t>Opportunity</a:t>
          </a:r>
        </a:p>
      </dgm:t>
    </dgm:pt>
    <dgm:pt modelId="{667C6271-6135-44D2-83F4-1875D45EC803}" type="parTrans" cxnId="{DED3667B-7918-4EDC-A1FC-21F373F752FE}">
      <dgm:prSet/>
      <dgm:spPr/>
      <dgm:t>
        <a:bodyPr/>
        <a:lstStyle/>
        <a:p>
          <a:endParaRPr lang="en-US"/>
        </a:p>
      </dgm:t>
    </dgm:pt>
    <dgm:pt modelId="{5D57FA24-2FFA-43B9-BD4C-D217087CB9A5}" type="sibTrans" cxnId="{DED3667B-7918-4EDC-A1FC-21F373F752FE}">
      <dgm:prSet/>
      <dgm:spPr/>
      <dgm:t>
        <a:bodyPr/>
        <a:lstStyle/>
        <a:p>
          <a:endParaRPr lang="en-US"/>
        </a:p>
      </dgm:t>
    </dgm:pt>
    <dgm:pt modelId="{B7BDF004-FB0A-4FEE-8FF2-010E85116D1F}">
      <dgm:prSet phldrT="[Text]"/>
      <dgm:spPr/>
      <dgm:t>
        <a:bodyPr/>
        <a:lstStyle/>
        <a:p>
          <a:r>
            <a:rPr lang="en-US" dirty="0"/>
            <a:t>Threat</a:t>
          </a:r>
        </a:p>
      </dgm:t>
    </dgm:pt>
    <dgm:pt modelId="{286A51CF-B0B0-44E1-861B-B4CEC5A96040}" type="parTrans" cxnId="{2E5099DA-1C5C-4D83-AED1-228A33F360DA}">
      <dgm:prSet/>
      <dgm:spPr/>
      <dgm:t>
        <a:bodyPr/>
        <a:lstStyle/>
        <a:p>
          <a:endParaRPr lang="en-US"/>
        </a:p>
      </dgm:t>
    </dgm:pt>
    <dgm:pt modelId="{BB936335-99F0-4586-9D3E-6207956C2AC7}" type="sibTrans" cxnId="{2E5099DA-1C5C-4D83-AED1-228A33F360DA}">
      <dgm:prSet/>
      <dgm:spPr/>
      <dgm:t>
        <a:bodyPr/>
        <a:lstStyle/>
        <a:p>
          <a:endParaRPr lang="en-US"/>
        </a:p>
      </dgm:t>
    </dgm:pt>
    <dgm:pt modelId="{BB5CF6BE-DA6A-4583-84C9-F884335CFCCE}" type="pres">
      <dgm:prSet presAssocID="{76DE1794-ED8D-4CA0-BFC3-53ABBB08E307}" presName="matrix" presStyleCnt="0">
        <dgm:presLayoutVars>
          <dgm:chMax val="1"/>
          <dgm:dir/>
          <dgm:resizeHandles val="exact"/>
        </dgm:presLayoutVars>
      </dgm:prSet>
      <dgm:spPr/>
    </dgm:pt>
    <dgm:pt modelId="{7BCD35E9-8BF9-411A-B1CB-C8C0F56BA44D}" type="pres">
      <dgm:prSet presAssocID="{76DE1794-ED8D-4CA0-BFC3-53ABBB08E307}" presName="diamond" presStyleLbl="bgShp" presStyleIdx="0" presStyleCnt="1"/>
      <dgm:spPr/>
    </dgm:pt>
    <dgm:pt modelId="{ECA3A27E-3782-4961-8134-17D2C19CDEE9}" type="pres">
      <dgm:prSet presAssocID="{76DE1794-ED8D-4CA0-BFC3-53ABBB08E307}" presName="quad1" presStyleLbl="node1" presStyleIdx="0" presStyleCnt="4">
        <dgm:presLayoutVars>
          <dgm:chMax val="0"/>
          <dgm:chPref val="0"/>
          <dgm:bulletEnabled val="1"/>
        </dgm:presLayoutVars>
      </dgm:prSet>
      <dgm:spPr/>
    </dgm:pt>
    <dgm:pt modelId="{F8982A8E-4FBD-4E14-AB30-DB61773C68E3}" type="pres">
      <dgm:prSet presAssocID="{76DE1794-ED8D-4CA0-BFC3-53ABBB08E307}" presName="quad2" presStyleLbl="node1" presStyleIdx="1" presStyleCnt="4">
        <dgm:presLayoutVars>
          <dgm:chMax val="0"/>
          <dgm:chPref val="0"/>
          <dgm:bulletEnabled val="1"/>
        </dgm:presLayoutVars>
      </dgm:prSet>
      <dgm:spPr/>
    </dgm:pt>
    <dgm:pt modelId="{4AC704C0-121E-4073-8F01-E241CD862375}" type="pres">
      <dgm:prSet presAssocID="{76DE1794-ED8D-4CA0-BFC3-53ABBB08E307}" presName="quad3" presStyleLbl="node1" presStyleIdx="2" presStyleCnt="4">
        <dgm:presLayoutVars>
          <dgm:chMax val="0"/>
          <dgm:chPref val="0"/>
          <dgm:bulletEnabled val="1"/>
        </dgm:presLayoutVars>
      </dgm:prSet>
      <dgm:spPr/>
    </dgm:pt>
    <dgm:pt modelId="{2166EA19-13F9-4DD9-AD8E-6A7B9B882E98}" type="pres">
      <dgm:prSet presAssocID="{76DE1794-ED8D-4CA0-BFC3-53ABBB08E307}" presName="quad4" presStyleLbl="node1" presStyleIdx="3" presStyleCnt="4">
        <dgm:presLayoutVars>
          <dgm:chMax val="0"/>
          <dgm:chPref val="0"/>
          <dgm:bulletEnabled val="1"/>
        </dgm:presLayoutVars>
      </dgm:prSet>
      <dgm:spPr/>
    </dgm:pt>
  </dgm:ptLst>
  <dgm:cxnLst>
    <dgm:cxn modelId="{97AF2804-207A-4CA1-BBFF-1F0DBEF36785}" srcId="{76DE1794-ED8D-4CA0-BFC3-53ABBB08E307}" destId="{6C0814EB-4686-4458-A114-CF7F3107F752}" srcOrd="0" destOrd="0" parTransId="{D3DC853C-199B-4F39-B6D2-FD5510CE2EBC}" sibTransId="{494AD599-87CC-46BF-B983-16600B3D1EF6}"/>
    <dgm:cxn modelId="{39550E34-F92A-4D58-BDF3-51DF84379B25}" type="presOf" srcId="{6C0814EB-4686-4458-A114-CF7F3107F752}" destId="{ECA3A27E-3782-4961-8134-17D2C19CDEE9}" srcOrd="0" destOrd="0" presId="urn:microsoft.com/office/officeart/2005/8/layout/matrix3"/>
    <dgm:cxn modelId="{E4CFA570-813C-46BB-B754-F7F8DFE866D9}" type="presOf" srcId="{E5C58846-6F02-4E65-8287-FDF13EC4B6AD}" destId="{4AC704C0-121E-4073-8F01-E241CD862375}" srcOrd="0" destOrd="0" presId="urn:microsoft.com/office/officeart/2005/8/layout/matrix3"/>
    <dgm:cxn modelId="{1963A555-33C4-4AAE-815B-E9462E3F3F86}" type="presOf" srcId="{858E90C2-D27A-4EFB-B315-AF91037658C6}" destId="{F8982A8E-4FBD-4E14-AB30-DB61773C68E3}" srcOrd="0" destOrd="0" presId="urn:microsoft.com/office/officeart/2005/8/layout/matrix3"/>
    <dgm:cxn modelId="{DED3667B-7918-4EDC-A1FC-21F373F752FE}" srcId="{76DE1794-ED8D-4CA0-BFC3-53ABBB08E307}" destId="{E5C58846-6F02-4E65-8287-FDF13EC4B6AD}" srcOrd="2" destOrd="0" parTransId="{667C6271-6135-44D2-83F4-1875D45EC803}" sibTransId="{5D57FA24-2FFA-43B9-BD4C-D217087CB9A5}"/>
    <dgm:cxn modelId="{A2024184-B2AD-4FE7-8F0A-E6BD51F67B98}" type="presOf" srcId="{B7BDF004-FB0A-4FEE-8FF2-010E85116D1F}" destId="{2166EA19-13F9-4DD9-AD8E-6A7B9B882E98}" srcOrd="0" destOrd="0" presId="urn:microsoft.com/office/officeart/2005/8/layout/matrix3"/>
    <dgm:cxn modelId="{731DDDD9-3E6E-49D6-A026-42CAC142246E}" srcId="{76DE1794-ED8D-4CA0-BFC3-53ABBB08E307}" destId="{858E90C2-D27A-4EFB-B315-AF91037658C6}" srcOrd="1" destOrd="0" parTransId="{553375A7-47C6-48F3-B2D1-800EF6ABC43B}" sibTransId="{4445EB6F-6116-4DB3-8B67-9FB68E7753AC}"/>
    <dgm:cxn modelId="{2E5099DA-1C5C-4D83-AED1-228A33F360DA}" srcId="{76DE1794-ED8D-4CA0-BFC3-53ABBB08E307}" destId="{B7BDF004-FB0A-4FEE-8FF2-010E85116D1F}" srcOrd="3" destOrd="0" parTransId="{286A51CF-B0B0-44E1-861B-B4CEC5A96040}" sibTransId="{BB936335-99F0-4586-9D3E-6207956C2AC7}"/>
    <dgm:cxn modelId="{FECEE3F5-4458-4845-AD2D-235709F0109B}" type="presOf" srcId="{76DE1794-ED8D-4CA0-BFC3-53ABBB08E307}" destId="{BB5CF6BE-DA6A-4583-84C9-F884335CFCCE}" srcOrd="0" destOrd="0" presId="urn:microsoft.com/office/officeart/2005/8/layout/matrix3"/>
    <dgm:cxn modelId="{C0198E3C-B9DC-4396-AD0E-DBBB335F4B82}" type="presParOf" srcId="{BB5CF6BE-DA6A-4583-84C9-F884335CFCCE}" destId="{7BCD35E9-8BF9-411A-B1CB-C8C0F56BA44D}" srcOrd="0" destOrd="0" presId="urn:microsoft.com/office/officeart/2005/8/layout/matrix3"/>
    <dgm:cxn modelId="{42A153E8-1510-4458-8FFB-221CBE1CFFFB}" type="presParOf" srcId="{BB5CF6BE-DA6A-4583-84C9-F884335CFCCE}" destId="{ECA3A27E-3782-4961-8134-17D2C19CDEE9}" srcOrd="1" destOrd="0" presId="urn:microsoft.com/office/officeart/2005/8/layout/matrix3"/>
    <dgm:cxn modelId="{6EB6317D-8A23-4E21-9712-9FAD29BB2C21}" type="presParOf" srcId="{BB5CF6BE-DA6A-4583-84C9-F884335CFCCE}" destId="{F8982A8E-4FBD-4E14-AB30-DB61773C68E3}" srcOrd="2" destOrd="0" presId="urn:microsoft.com/office/officeart/2005/8/layout/matrix3"/>
    <dgm:cxn modelId="{AEC22B2C-7027-41A1-A885-A18ADD756478}" type="presParOf" srcId="{BB5CF6BE-DA6A-4583-84C9-F884335CFCCE}" destId="{4AC704C0-121E-4073-8F01-E241CD862375}" srcOrd="3" destOrd="0" presId="urn:microsoft.com/office/officeart/2005/8/layout/matrix3"/>
    <dgm:cxn modelId="{932A29F2-6974-4268-917D-6BE7623EC5C4}" type="presParOf" srcId="{BB5CF6BE-DA6A-4583-84C9-F884335CFCCE}" destId="{2166EA19-13F9-4DD9-AD8E-6A7B9B882E98}"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CD1177-0292-4DD5-B6A4-5BBCC4692708}">
      <dsp:nvSpPr>
        <dsp:cNvPr id="0" name=""/>
        <dsp:cNvSpPr/>
      </dsp:nvSpPr>
      <dsp:spPr>
        <a:xfrm>
          <a:off x="494" y="223501"/>
          <a:ext cx="1928719" cy="11572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Root Cause Analysis</a:t>
          </a:r>
        </a:p>
      </dsp:txBody>
      <dsp:txXfrm>
        <a:off x="494" y="223501"/>
        <a:ext cx="1928719" cy="1157231"/>
      </dsp:txXfrm>
    </dsp:sp>
    <dsp:sp modelId="{75DFA534-0C3B-44DA-9186-F9E0377B27CB}">
      <dsp:nvSpPr>
        <dsp:cNvPr id="0" name=""/>
        <dsp:cNvSpPr/>
      </dsp:nvSpPr>
      <dsp:spPr>
        <a:xfrm>
          <a:off x="2122085" y="223501"/>
          <a:ext cx="1928719" cy="11572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Consulting Recommendation</a:t>
          </a:r>
        </a:p>
      </dsp:txBody>
      <dsp:txXfrm>
        <a:off x="2122085" y="223501"/>
        <a:ext cx="1928719" cy="1157231"/>
      </dsp:txXfrm>
    </dsp:sp>
    <dsp:sp modelId="{07258C4E-CB98-4B6D-B6F9-193F4312BB3C}">
      <dsp:nvSpPr>
        <dsp:cNvPr id="0" name=""/>
        <dsp:cNvSpPr/>
      </dsp:nvSpPr>
      <dsp:spPr>
        <a:xfrm>
          <a:off x="1061290" y="1573604"/>
          <a:ext cx="1928719" cy="11572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Business Justification</a:t>
          </a:r>
        </a:p>
      </dsp:txBody>
      <dsp:txXfrm>
        <a:off x="1061290" y="1573604"/>
        <a:ext cx="1928719" cy="11572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D35E9-8BF9-411A-B1CB-C8C0F56BA44D}">
      <dsp:nvSpPr>
        <dsp:cNvPr id="0" name=""/>
        <dsp:cNvSpPr/>
      </dsp:nvSpPr>
      <dsp:spPr>
        <a:xfrm>
          <a:off x="1354666" y="0"/>
          <a:ext cx="5418667" cy="5418667"/>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A3A27E-3782-4961-8134-17D2C19CDEE9}">
      <dsp:nvSpPr>
        <dsp:cNvPr id="0" name=""/>
        <dsp:cNvSpPr/>
      </dsp:nvSpPr>
      <dsp:spPr>
        <a:xfrm>
          <a:off x="1869439" y="514773"/>
          <a:ext cx="2113280" cy="21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Strength</a:t>
          </a:r>
        </a:p>
      </dsp:txBody>
      <dsp:txXfrm>
        <a:off x="1972601" y="617935"/>
        <a:ext cx="1906956" cy="1906956"/>
      </dsp:txXfrm>
    </dsp:sp>
    <dsp:sp modelId="{F8982A8E-4FBD-4E14-AB30-DB61773C68E3}">
      <dsp:nvSpPr>
        <dsp:cNvPr id="0" name=""/>
        <dsp:cNvSpPr/>
      </dsp:nvSpPr>
      <dsp:spPr>
        <a:xfrm>
          <a:off x="4145280" y="514773"/>
          <a:ext cx="2113280" cy="21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Weakness</a:t>
          </a:r>
        </a:p>
      </dsp:txBody>
      <dsp:txXfrm>
        <a:off x="4248442" y="617935"/>
        <a:ext cx="1906956" cy="1906956"/>
      </dsp:txXfrm>
    </dsp:sp>
    <dsp:sp modelId="{4AC704C0-121E-4073-8F01-E241CD862375}">
      <dsp:nvSpPr>
        <dsp:cNvPr id="0" name=""/>
        <dsp:cNvSpPr/>
      </dsp:nvSpPr>
      <dsp:spPr>
        <a:xfrm>
          <a:off x="1869439" y="2790613"/>
          <a:ext cx="2113280" cy="21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Opportunity</a:t>
          </a:r>
        </a:p>
      </dsp:txBody>
      <dsp:txXfrm>
        <a:off x="1972601" y="2893775"/>
        <a:ext cx="1906956" cy="1906956"/>
      </dsp:txXfrm>
    </dsp:sp>
    <dsp:sp modelId="{2166EA19-13F9-4DD9-AD8E-6A7B9B882E98}">
      <dsp:nvSpPr>
        <dsp:cNvPr id="0" name=""/>
        <dsp:cNvSpPr/>
      </dsp:nvSpPr>
      <dsp:spPr>
        <a:xfrm>
          <a:off x="4145280" y="2790613"/>
          <a:ext cx="2113280" cy="21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Threat</a:t>
          </a:r>
        </a:p>
      </dsp:txBody>
      <dsp:txXfrm>
        <a:off x="4248442" y="2893775"/>
        <a:ext cx="1906956" cy="190695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152DCB-C71D-462A-BF73-E10E5CDC3EB6}" type="datetimeFigureOut">
              <a:rPr lang="en-US" smtClean="0"/>
              <a:t>6/29/2025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6B8DFD-9964-433A-AC53-8E4E198C1C0C}" type="slidenum">
              <a:rPr lang="en-US" smtClean="0"/>
              <a:t>‹#›</a:t>
            </a:fld>
            <a:endParaRPr lang="en-US"/>
          </a:p>
        </p:txBody>
      </p:sp>
    </p:spTree>
    <p:extLst>
      <p:ext uri="{BB962C8B-B14F-4D97-AF65-F5344CB8AC3E}">
        <p14:creationId xmlns:p14="http://schemas.microsoft.com/office/powerpoint/2010/main" val="3954905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5.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5.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D93970-B13A-F96D-A4B1-3A1EE7484106}"/>
              </a:ext>
            </a:extLst>
          </p:cNvPr>
          <p:cNvPicPr>
            <a:picLocks noChangeAspect="1"/>
          </p:cNvPicPr>
          <p:nvPr/>
        </p:nvPicPr>
        <p:blipFill>
          <a:blip r:embed="rId2"/>
          <a:srcRect/>
          <a:stretch/>
        </p:blipFill>
        <p:spPr>
          <a:xfrm>
            <a:off x="1" y="0"/>
            <a:ext cx="12202379" cy="6857999"/>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502920"/>
            <a:ext cx="10954512" cy="3246120"/>
          </a:xfrm>
        </p:spPr>
        <p:txBody>
          <a:bodyPr anchor="b">
            <a:noAutofit/>
          </a:bodyPr>
          <a:lstStyle>
            <a:lvl1pPr algn="ctr">
              <a:defRPr sz="6600" b="1" i="0" cap="none"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12648" y="3758183"/>
            <a:ext cx="10954512" cy="1307592"/>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285722684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0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1207008" y="2523744"/>
            <a:ext cx="9720072" cy="325526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73DA10BA-CA2A-4012-926B-F1FB7B56C5CF}" type="datetimeFigureOut">
              <a:rPr lang="en-US" smtClean="0"/>
              <a:t>6/29/2025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EB2D38EF-6053-489D-B246-DC09E5253425}" type="slidenum">
              <a:rPr lang="en-US" smtClean="0"/>
              <a:t>‹#›</a:t>
            </a:fld>
            <a:endParaRPr lang="en-US"/>
          </a:p>
        </p:txBody>
      </p:sp>
      <p:sp>
        <p:nvSpPr>
          <p:cNvPr id="4" name="Rounded Rectangle 6">
            <a:extLst>
              <a:ext uri="{FF2B5EF4-FFF2-40B4-BE49-F238E27FC236}">
                <a16:creationId xmlns:a16="http://schemas.microsoft.com/office/drawing/2014/main" id="{1B32A35F-9C9A-7C7D-DE93-B55FFF07D66E}"/>
              </a:ext>
            </a:extLst>
          </p:cNvPr>
          <p:cNvSpPr/>
          <p:nvPr/>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9789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break 0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A51A8B-A15C-2A94-1E48-F9615101DF48}"/>
              </a:ext>
            </a:extLst>
          </p:cNvPr>
          <p:cNvPicPr>
            <a:picLocks noChangeAspect="1"/>
          </p:cNvPicPr>
          <p:nvPr/>
        </p:nvPicPr>
        <p:blipFill rotWithShape="1">
          <a:blip r:embed="rId2"/>
          <a:srcRect l="8991" t="11245" r="3785" b="1531"/>
          <a:stretch/>
        </p:blipFill>
        <p:spPr>
          <a:xfrm>
            <a:off x="0" y="2917"/>
            <a:ext cx="12197192" cy="6855083"/>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1600200"/>
            <a:ext cx="10991088" cy="3657600"/>
          </a:xfrm>
        </p:spPr>
        <p:txBody>
          <a:bodyPr anchor="ctr">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Tree>
    <p:extLst>
      <p:ext uri="{BB962C8B-B14F-4D97-AF65-F5344CB8AC3E}">
        <p14:creationId xmlns:p14="http://schemas.microsoft.com/office/powerpoint/2010/main" val="3761347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wo content 04">
    <p:spTree>
      <p:nvGrpSpPr>
        <p:cNvPr id="1" name=""/>
        <p:cNvGrpSpPr/>
        <p:nvPr/>
      </p:nvGrpSpPr>
      <p:grpSpPr>
        <a:xfrm>
          <a:off x="0" y="0"/>
          <a:ext cx="0" cy="0"/>
          <a:chOff x="0" y="0"/>
          <a:chExt cx="0" cy="0"/>
        </a:xfrm>
      </p:grpSpPr>
      <p:sp>
        <p:nvSpPr>
          <p:cNvPr id="11" name="Rounded Rectangle 4">
            <a:extLst>
              <a:ext uri="{FF2B5EF4-FFF2-40B4-BE49-F238E27FC236}">
                <a16:creationId xmlns:a16="http://schemas.microsoft.com/office/drawing/2014/main" id="{5697808D-10E0-D8A5-5D07-E176EBB8F2BB}"/>
              </a:ext>
            </a:extLst>
          </p:cNvPr>
          <p:cNvSpPr/>
          <p:nvPr/>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7">
            <a:extLst>
              <a:ext uri="{FF2B5EF4-FFF2-40B4-BE49-F238E27FC236}">
                <a16:creationId xmlns:a16="http://schemas.microsoft.com/office/drawing/2014/main" id="{0234D012-F86E-04CE-78C8-2C5A6613028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004" r="-148"/>
          <a:stretch/>
        </p:blipFill>
        <p:spPr>
          <a:xfrm rot="5400000">
            <a:off x="6378170" y="40082"/>
            <a:ext cx="1579705" cy="1600089"/>
          </a:xfrm>
          <a:prstGeom prst="rect">
            <a:avLst/>
          </a:prstGeom>
        </p:spPr>
      </p:pic>
      <p:pic>
        <p:nvPicPr>
          <p:cNvPr id="15" name="Picture 7">
            <a:extLst>
              <a:ext uri="{FF2B5EF4-FFF2-40B4-BE49-F238E27FC236}">
                <a16:creationId xmlns:a16="http://schemas.microsoft.com/office/drawing/2014/main" id="{0BC42061-F838-920E-632E-10EDE7E5539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6239" r="25335" b="-1"/>
          <a:stretch/>
        </p:blipFill>
        <p:spPr>
          <a:xfrm rot="16200000">
            <a:off x="6298833" y="-161472"/>
            <a:ext cx="752715" cy="1075657"/>
          </a:xfrm>
          <a:prstGeom prst="rect">
            <a:avLst/>
          </a:prstGeom>
        </p:spPr>
      </p:pic>
      <p:pic>
        <p:nvPicPr>
          <p:cNvPr id="16" name="Graphic 15">
            <a:extLst>
              <a:ext uri="{FF2B5EF4-FFF2-40B4-BE49-F238E27FC236}">
                <a16:creationId xmlns:a16="http://schemas.microsoft.com/office/drawing/2014/main" id="{58BEE67F-530E-E41D-FD19-2615180DC3F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5931"/>
          <a:stretch/>
        </p:blipFill>
        <p:spPr>
          <a:xfrm>
            <a:off x="10439102" y="4145165"/>
            <a:ext cx="1780703" cy="2164311"/>
          </a:xfrm>
          <a:prstGeom prst="rect">
            <a:avLst/>
          </a:prstGeom>
        </p:spPr>
      </p:pic>
      <p:pic>
        <p:nvPicPr>
          <p:cNvPr id="17" name="Graphic 16">
            <a:extLst>
              <a:ext uri="{FF2B5EF4-FFF2-40B4-BE49-F238E27FC236}">
                <a16:creationId xmlns:a16="http://schemas.microsoft.com/office/drawing/2014/main" id="{82CFCA46-5F5A-867F-B19C-4F9ED5BA15A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46794"/>
          <a:stretch/>
        </p:blipFill>
        <p:spPr>
          <a:xfrm rot="10800000">
            <a:off x="-27806" y="2452933"/>
            <a:ext cx="1370742" cy="2632414"/>
          </a:xfrm>
          <a:prstGeom prst="rect">
            <a:avLst/>
          </a:prstGeom>
        </p:spPr>
      </p:pic>
      <p:pic>
        <p:nvPicPr>
          <p:cNvPr id="18" name="Graphic 17">
            <a:extLst>
              <a:ext uri="{FF2B5EF4-FFF2-40B4-BE49-F238E27FC236}">
                <a16:creationId xmlns:a16="http://schemas.microsoft.com/office/drawing/2014/main" id="{11E8F80C-ACB2-552E-4433-1A8A2708F18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1" b="-9728"/>
          <a:stretch/>
        </p:blipFill>
        <p:spPr>
          <a:xfrm rot="18286209">
            <a:off x="887827" y="4958926"/>
            <a:ext cx="910220" cy="1020507"/>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8293608" y="2441447"/>
            <a:ext cx="3063240" cy="3575303"/>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73DA10BA-CA2A-4012-926B-F1FB7B56C5CF}" type="datetimeFigureOut">
              <a:rPr lang="en-US" smtClean="0"/>
              <a:t>6/29/2025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EB2D38EF-6053-489D-B246-DC09E5253425}" type="slidenum">
              <a:rPr lang="en-US" smtClean="0"/>
              <a:t>‹#›</a:t>
            </a:fld>
            <a:endParaRPr lang="en-US"/>
          </a:p>
        </p:txBody>
      </p:sp>
    </p:spTree>
    <p:extLst>
      <p:ext uri="{BB962C8B-B14F-4D97-AF65-F5344CB8AC3E}">
        <p14:creationId xmlns:p14="http://schemas.microsoft.com/office/powerpoint/2010/main" val="373721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ACFCA6-7ECE-9BFB-9389-6DB74C862850}"/>
              </a:ext>
            </a:extLst>
          </p:cNvPr>
          <p:cNvPicPr>
            <a:picLocks noChangeAspect="1"/>
          </p:cNvPicPr>
          <p:nvPr/>
        </p:nvPicPr>
        <p:blipFill>
          <a:blip r:embed="rId2"/>
          <a:srcRect l="21" r="21"/>
          <a:stretch/>
        </p:blipFill>
        <p:spPr>
          <a:xfrm>
            <a:off x="-5192" y="-1"/>
            <a:ext cx="12197192" cy="6858001"/>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1133856" y="56450"/>
            <a:ext cx="9912096" cy="2743200"/>
          </a:xfrm>
        </p:spPr>
        <p:txBody>
          <a:bodyPr anchor="b">
            <a:noAutofit/>
          </a:bodyPr>
          <a:lstStyle>
            <a:lvl1pPr algn="l">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3575304" y="3110546"/>
            <a:ext cx="4114800" cy="2743200"/>
          </a:xfrm>
        </p:spPr>
        <p:txBody>
          <a:bodyPr>
            <a:noAutofit/>
          </a:bodyPr>
          <a:lstStyle>
            <a:lvl1pPr marL="0" indent="0" algn="l">
              <a:lnSpc>
                <a:spcPct val="150000"/>
              </a:lnSpc>
              <a:spcBef>
                <a:spcPts val="0"/>
              </a:spcBef>
              <a:buNone/>
              <a:defRPr sz="24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844428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73DA10BA-CA2A-4012-926B-F1FB7B56C5CF}" type="datetimeFigureOut">
              <a:rPr lang="en-US" smtClean="0"/>
              <a:t>6/29/2025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EB2D38EF-6053-489D-B246-DC09E5253425}" type="slidenum">
              <a:rPr lang="en-US" smtClean="0"/>
              <a:t>‹#›</a:t>
            </a:fld>
            <a:endParaRPr lang="en-US"/>
          </a:p>
        </p:txBody>
      </p:sp>
    </p:spTree>
    <p:extLst>
      <p:ext uri="{BB962C8B-B14F-4D97-AF65-F5344CB8AC3E}">
        <p14:creationId xmlns:p14="http://schemas.microsoft.com/office/powerpoint/2010/main" val="6104986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57784"/>
            <a:ext cx="3595634" cy="2212313"/>
          </a:xfrm>
        </p:spPr>
        <p:txBody>
          <a:bodyPr anchor="t">
            <a:normAutofit/>
          </a:bodyPr>
          <a:lstStyle>
            <a:lvl1pPr>
              <a:defRPr sz="28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a:xfrm>
            <a:off x="566928" y="6309360"/>
            <a:ext cx="1371600" cy="365760"/>
          </a:xfrm>
        </p:spPr>
        <p:txBody>
          <a:bodyPr/>
          <a:lstStyle/>
          <a:p>
            <a:fld id="{73DA10BA-CA2A-4012-926B-F1FB7B56C5CF}" type="datetimeFigureOut">
              <a:rPr lang="en-US" smtClean="0"/>
              <a:t>6/29/2025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a:xfrm>
            <a:off x="1984248" y="6309360"/>
            <a:ext cx="1834543" cy="365125"/>
          </a:xfrm>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a:xfrm>
            <a:off x="3769027" y="6309360"/>
            <a:ext cx="429207" cy="365125"/>
          </a:xfrm>
        </p:spPr>
        <p:txBody>
          <a:bodyPr/>
          <a:lstStyle/>
          <a:p>
            <a:fld id="{EB2D38EF-6053-489D-B246-DC09E5253425}" type="slidenum">
              <a:rPr lang="en-US" smtClean="0"/>
              <a:t>‹#›</a:t>
            </a:fld>
            <a:endParaRPr lang="en-US"/>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dpi="0" rotWithShape="1">
            <a:blip r:embed="rId2" cstate="screen">
              <a:alphaModFix amt="60000"/>
              <a:extLst>
                <a:ext uri="{28A0092B-C50C-407E-A947-70E740481C1C}">
                  <a14:useLocalDpi xmlns:a14="http://schemas.microsoft.com/office/drawing/2010/main"/>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98492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850392"/>
            <a:ext cx="3913632" cy="4800600"/>
          </a:xfrm>
        </p:spPr>
        <p:txBody>
          <a:bodyPr/>
          <a:lstStyle>
            <a:lvl1pPr>
              <a:defRPr>
                <a:solidFill>
                  <a:schemeClr val="accent2">
                    <a:lumMod val="25000"/>
                  </a:schemeClr>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358384" y="1965960"/>
            <a:ext cx="4050792" cy="2953512"/>
          </a:xfrm>
        </p:spPr>
        <p:txBody>
          <a:bodyPr anchor="ctr" anchorCtr="0"/>
          <a:lstStyle>
            <a:lvl1pPr>
              <a:defRPr cap="all" baseline="0">
                <a:solidFill>
                  <a:schemeClr val="accent2">
                    <a:lumMod val="25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73DA10BA-CA2A-4012-926B-F1FB7B56C5CF}" type="datetimeFigureOut">
              <a:rPr lang="en-US" smtClean="0"/>
              <a:t>6/29/2025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EB2D38EF-6053-489D-B246-DC09E5253425}" type="slidenum">
              <a:rPr lang="en-US" smtClean="0"/>
              <a:t>‹#›</a:t>
            </a:fld>
            <a:endParaRPr lang="en-US"/>
          </a:p>
        </p:txBody>
      </p:sp>
      <p:sp>
        <p:nvSpPr>
          <p:cNvPr id="7" name="Rounded Rectangle 4">
            <a:extLst>
              <a:ext uri="{FF2B5EF4-FFF2-40B4-BE49-F238E27FC236}">
                <a16:creationId xmlns:a16="http://schemas.microsoft.com/office/drawing/2014/main" id="{906EB944-76A9-6F98-104E-59CD34F5CF94}"/>
              </a:ext>
            </a:extLst>
          </p:cNvPr>
          <p:cNvSpPr/>
          <p:nvPr/>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7">
            <a:extLst>
              <a:ext uri="{FF2B5EF4-FFF2-40B4-BE49-F238E27FC236}">
                <a16:creationId xmlns:a16="http://schemas.microsoft.com/office/drawing/2014/main" id="{898C8E3F-6992-0D8A-CCA1-3DD2C147AA8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4756"/>
          <a:stretch/>
        </p:blipFill>
        <p:spPr>
          <a:xfrm>
            <a:off x="8853067" y="1"/>
            <a:ext cx="1875091" cy="1605320"/>
          </a:xfrm>
          <a:prstGeom prst="rect">
            <a:avLst/>
          </a:prstGeom>
        </p:spPr>
      </p:pic>
      <p:pic>
        <p:nvPicPr>
          <p:cNvPr id="13" name="Picture 7">
            <a:extLst>
              <a:ext uri="{FF2B5EF4-FFF2-40B4-BE49-F238E27FC236}">
                <a16:creationId xmlns:a16="http://schemas.microsoft.com/office/drawing/2014/main" id="{4417AC45-4CB7-72E8-3723-B1A3D81FB6E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13775" y="5533690"/>
            <a:ext cx="493392" cy="495528"/>
          </a:xfrm>
          <a:prstGeom prst="rect">
            <a:avLst/>
          </a:prstGeom>
        </p:spPr>
      </p:pic>
      <p:pic>
        <p:nvPicPr>
          <p:cNvPr id="15" name="Graphic 14">
            <a:extLst>
              <a:ext uri="{FF2B5EF4-FFF2-40B4-BE49-F238E27FC236}">
                <a16:creationId xmlns:a16="http://schemas.microsoft.com/office/drawing/2014/main" id="{AE5941EF-B160-313A-DA99-73C86EDC4C1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46794"/>
          <a:stretch/>
        </p:blipFill>
        <p:spPr>
          <a:xfrm>
            <a:off x="10316909" y="2723673"/>
            <a:ext cx="1875091" cy="3600981"/>
          </a:xfrm>
          <a:prstGeom prst="rect">
            <a:avLst/>
          </a:prstGeom>
        </p:spPr>
      </p:pic>
      <p:pic>
        <p:nvPicPr>
          <p:cNvPr id="17" name="Graphic 16">
            <a:extLst>
              <a:ext uri="{FF2B5EF4-FFF2-40B4-BE49-F238E27FC236}">
                <a16:creationId xmlns:a16="http://schemas.microsoft.com/office/drawing/2014/main" id="{EEC16221-5852-F1A3-24D1-8EF5E907173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41791"/>
          <a:stretch/>
        </p:blipFill>
        <p:spPr>
          <a:xfrm>
            <a:off x="3497179" y="6324654"/>
            <a:ext cx="910220" cy="541368"/>
          </a:xfrm>
          <a:prstGeom prst="rect">
            <a:avLst/>
          </a:prstGeom>
        </p:spPr>
      </p:pic>
      <p:pic>
        <p:nvPicPr>
          <p:cNvPr id="19" name="Graphic 18">
            <a:extLst>
              <a:ext uri="{FF2B5EF4-FFF2-40B4-BE49-F238E27FC236}">
                <a16:creationId xmlns:a16="http://schemas.microsoft.com/office/drawing/2014/main" id="{5D8B34C3-E35E-0B4E-1F8E-59C449A3C8D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31904"/>
          <a:stretch/>
        </p:blipFill>
        <p:spPr>
          <a:xfrm>
            <a:off x="1601212" y="0"/>
            <a:ext cx="1032928" cy="718708"/>
          </a:xfrm>
          <a:prstGeom prst="rect">
            <a:avLst/>
          </a:prstGeom>
        </p:spPr>
      </p:pic>
    </p:spTree>
    <p:extLst>
      <p:ext uri="{BB962C8B-B14F-4D97-AF65-F5344CB8AC3E}">
        <p14:creationId xmlns:p14="http://schemas.microsoft.com/office/powerpoint/2010/main" val="337944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break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FEFCE-5DDA-D353-F1BF-36752F5F079A}"/>
              </a:ext>
            </a:extLst>
          </p:cNvPr>
          <p:cNvPicPr>
            <a:picLocks noChangeAspect="1"/>
          </p:cNvPicPr>
          <p:nvPr/>
        </p:nvPicPr>
        <p:blipFill>
          <a:blip r:embed="rId2"/>
          <a:srcRect/>
          <a:stretch/>
        </p:blipFill>
        <p:spPr>
          <a:xfrm>
            <a:off x="0" y="2917"/>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877824" y="1325880"/>
            <a:ext cx="10460736" cy="2286000"/>
          </a:xfrm>
        </p:spPr>
        <p:txBody>
          <a:bodyPr anchor="b">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877824" y="3749040"/>
            <a:ext cx="10460736" cy="2286000"/>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222531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02">
    <p:spTree>
      <p:nvGrpSpPr>
        <p:cNvPr id="1" name=""/>
        <p:cNvGrpSpPr/>
        <p:nvPr/>
      </p:nvGrpSpPr>
      <p:grpSpPr>
        <a:xfrm>
          <a:off x="0" y="0"/>
          <a:ext cx="0" cy="0"/>
          <a:chOff x="0" y="0"/>
          <a:chExt cx="0" cy="0"/>
        </a:xfrm>
      </p:grpSpPr>
      <p:sp>
        <p:nvSpPr>
          <p:cNvPr id="7" name="Rounded Rectangle 3">
            <a:extLst>
              <a:ext uri="{FF2B5EF4-FFF2-40B4-BE49-F238E27FC236}">
                <a16:creationId xmlns:a16="http://schemas.microsoft.com/office/drawing/2014/main" id="{B6718ABD-4EA5-E3C5-0225-F6671DCA53AD}"/>
              </a:ext>
            </a:extLst>
          </p:cNvPr>
          <p:cNvSpPr/>
          <p:nvPr/>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D721A955-CA2D-A65D-6E60-DAAAA4ACFA3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1050"/>
          <a:stretch/>
        </p:blipFill>
        <p:spPr>
          <a:xfrm>
            <a:off x="0" y="2887579"/>
            <a:ext cx="2432421" cy="3604662"/>
          </a:xfrm>
          <a:prstGeom prst="rect">
            <a:avLst/>
          </a:prstGeom>
        </p:spPr>
      </p:pic>
      <p:pic>
        <p:nvPicPr>
          <p:cNvPr id="9" name="Graphic 8">
            <a:extLst>
              <a:ext uri="{FF2B5EF4-FFF2-40B4-BE49-F238E27FC236}">
                <a16:creationId xmlns:a16="http://schemas.microsoft.com/office/drawing/2014/main" id="{AB70155A-604C-AD00-BE69-4505C75CE01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5874" b="-1"/>
          <a:stretch/>
        </p:blipFill>
        <p:spPr>
          <a:xfrm rot="5400000">
            <a:off x="11281284" y="2493882"/>
            <a:ext cx="1032928" cy="887899"/>
          </a:xfrm>
          <a:prstGeom prst="rect">
            <a:avLst/>
          </a:prstGeom>
        </p:spPr>
      </p:pic>
      <p:pic>
        <p:nvPicPr>
          <p:cNvPr id="10" name="Graphic 9">
            <a:extLst>
              <a:ext uri="{FF2B5EF4-FFF2-40B4-BE49-F238E27FC236}">
                <a16:creationId xmlns:a16="http://schemas.microsoft.com/office/drawing/2014/main" id="{F74D1084-EF5E-D016-13E0-1840BDFFD0AE}"/>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880"/>
          <a:stretch/>
        </p:blipFill>
        <p:spPr>
          <a:xfrm>
            <a:off x="9897978" y="5987153"/>
            <a:ext cx="490012" cy="505088"/>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313432"/>
            <a:ext cx="6327648" cy="3218688"/>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73DA10BA-CA2A-4012-926B-F1FB7B56C5CF}" type="datetimeFigureOut">
              <a:rPr lang="en-US" smtClean="0"/>
              <a:t>6/29/2025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EB2D38EF-6053-489D-B246-DC09E5253425}" type="slidenum">
              <a:rPr lang="en-US" smtClean="0"/>
              <a:t>‹#›</a:t>
            </a:fld>
            <a:endParaRPr lang="en-US"/>
          </a:p>
        </p:txBody>
      </p:sp>
    </p:spTree>
    <p:extLst>
      <p:ext uri="{BB962C8B-B14F-4D97-AF65-F5344CB8AC3E}">
        <p14:creationId xmlns:p14="http://schemas.microsoft.com/office/powerpoint/2010/main" val="3903855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break 0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B9A11-4222-BB4A-66D3-D37C79AC57C1}"/>
              </a:ext>
            </a:extLst>
          </p:cNvPr>
          <p:cNvPicPr>
            <a:picLocks noChangeAspect="1"/>
          </p:cNvPicPr>
          <p:nvPr/>
        </p:nvPicPr>
        <p:blipFill rotWithShape="1">
          <a:blip r:embed="rId2"/>
          <a:srcRect l="-1" r="21" b="21"/>
          <a:stretch/>
        </p:blipFill>
        <p:spPr>
          <a:xfrm>
            <a:off x="-2595" y="1459"/>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4654296" y="27432"/>
            <a:ext cx="7004304" cy="3566160"/>
          </a:xfrm>
        </p:spPr>
        <p:txBody>
          <a:bodyPr anchor="b">
            <a:noAutofit/>
          </a:bodyPr>
          <a:lstStyle>
            <a:lvl1pPr algn="ctr">
              <a:defRPr sz="60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4654295" y="3767328"/>
            <a:ext cx="7004303" cy="1161288"/>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897850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01">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72C86F9-080E-93F7-C7B1-F5BEAD84E36E}"/>
              </a:ext>
            </a:extLst>
          </p:cNvPr>
          <p:cNvSpPr>
            <a:spLocks noGrp="1"/>
          </p:cNvSpPr>
          <p:nvPr>
            <p:ph type="title"/>
          </p:nvPr>
        </p:nvSpPr>
        <p:spPr>
          <a:xfrm>
            <a:off x="1078992" y="365760"/>
            <a:ext cx="105064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097280" y="2432304"/>
            <a:ext cx="3108960" cy="3412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4736592" y="1920240"/>
            <a:ext cx="6620256"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73DA10BA-CA2A-4012-926B-F1FB7B56C5CF}" type="datetimeFigureOut">
              <a:rPr lang="en-US" smtClean="0"/>
              <a:t>6/29/2025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EB2D38EF-6053-489D-B246-DC09E5253425}" type="slidenum">
              <a:rPr lang="en-US" smtClean="0"/>
              <a:t>‹#›</a:t>
            </a:fld>
            <a:endParaRPr lang="en-US"/>
          </a:p>
        </p:txBody>
      </p:sp>
      <p:sp>
        <p:nvSpPr>
          <p:cNvPr id="12" name="Rounded Rectangle 11">
            <a:extLst>
              <a:ext uri="{FF2B5EF4-FFF2-40B4-BE49-F238E27FC236}">
                <a16:creationId xmlns:a16="http://schemas.microsoft.com/office/drawing/2014/main" id="{7FF98F94-8801-13BE-8EB4-01921AC196C8}"/>
              </a:ext>
            </a:extLst>
          </p:cNvPr>
          <p:cNvSpPr/>
          <p:nvPr/>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B7BF5718-9534-FD92-79D7-ECC66603E70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62387"/>
          <a:stretch/>
        </p:blipFill>
        <p:spPr>
          <a:xfrm rot="5400000">
            <a:off x="1778676" y="5204330"/>
            <a:ext cx="907513" cy="2465321"/>
          </a:xfrm>
          <a:prstGeom prst="rect">
            <a:avLst/>
          </a:prstGeom>
        </p:spPr>
      </p:pic>
      <p:pic>
        <p:nvPicPr>
          <p:cNvPr id="9" name="Graphic 8">
            <a:extLst>
              <a:ext uri="{FF2B5EF4-FFF2-40B4-BE49-F238E27FC236}">
                <a16:creationId xmlns:a16="http://schemas.microsoft.com/office/drawing/2014/main" id="{4FF40650-9AD0-96F8-F702-185D1729AF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3558" y="5429608"/>
            <a:ext cx="406214" cy="415066"/>
          </a:xfrm>
          <a:prstGeom prst="rect">
            <a:avLst/>
          </a:prstGeom>
        </p:spPr>
      </p:pic>
      <p:pic>
        <p:nvPicPr>
          <p:cNvPr id="10" name="Graphic 9">
            <a:extLst>
              <a:ext uri="{FF2B5EF4-FFF2-40B4-BE49-F238E27FC236}">
                <a16:creationId xmlns:a16="http://schemas.microsoft.com/office/drawing/2014/main" id="{83AC8518-2F0B-6FC0-0C0E-6CE9D00EAC7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4860" b="-1"/>
          <a:stretch/>
        </p:blipFill>
        <p:spPr>
          <a:xfrm>
            <a:off x="10214191" y="365126"/>
            <a:ext cx="1032928" cy="1106730"/>
          </a:xfrm>
          <a:prstGeom prst="rect">
            <a:avLst/>
          </a:prstGeom>
        </p:spPr>
      </p:pic>
    </p:spTree>
    <p:extLst>
      <p:ext uri="{BB962C8B-B14F-4D97-AF65-F5344CB8AC3E}">
        <p14:creationId xmlns:p14="http://schemas.microsoft.com/office/powerpoint/2010/main" val="2000657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0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B4AF60-AC65-3E7A-4A5D-EBF1A7030D9B}"/>
              </a:ext>
            </a:extLst>
          </p:cNvPr>
          <p:cNvPicPr>
            <a:picLocks noChangeAspect="1"/>
          </p:cNvPicPr>
          <p:nvPr/>
        </p:nvPicPr>
        <p:blipFill rotWithShape="1">
          <a:blip r:embed="rId2"/>
          <a:srcRect l="3063" b="3063"/>
          <a:stretch/>
        </p:blipFill>
        <p:spPr>
          <a:xfrm>
            <a:off x="1" y="2917"/>
            <a:ext cx="12197189" cy="6855082"/>
          </a:xfrm>
          <a:prstGeom prst="rect">
            <a:avLst/>
          </a:prstGeom>
        </p:spPr>
      </p:pic>
      <p:sp>
        <p:nvSpPr>
          <p:cNvPr id="12" name="Rounded Rectangle 4">
            <a:extLst>
              <a:ext uri="{FF2B5EF4-FFF2-40B4-BE49-F238E27FC236}">
                <a16:creationId xmlns:a16="http://schemas.microsoft.com/office/drawing/2014/main" id="{95671103-2960-81E2-9A76-0E7FDE6B3E55}"/>
              </a:ext>
            </a:extLst>
          </p:cNvPr>
          <p:cNvSpPr/>
          <p:nvPr/>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276856"/>
            <a:ext cx="6327648" cy="3090672"/>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73DA10BA-CA2A-4012-926B-F1FB7B56C5CF}" type="datetimeFigureOut">
              <a:rPr lang="en-US" smtClean="0"/>
              <a:t>6/29/2025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EB2D38EF-6053-489D-B246-DC09E5253425}" type="slidenum">
              <a:rPr lang="en-US" smtClean="0"/>
              <a:t>‹#›</a:t>
            </a:fld>
            <a:endParaRPr lang="en-US"/>
          </a:p>
        </p:txBody>
      </p:sp>
    </p:spTree>
    <p:extLst>
      <p:ext uri="{BB962C8B-B14F-4D97-AF65-F5344CB8AC3E}">
        <p14:creationId xmlns:p14="http://schemas.microsoft.com/office/powerpoint/2010/main" val="2216216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02">
    <p:spTree>
      <p:nvGrpSpPr>
        <p:cNvPr id="1" name=""/>
        <p:cNvGrpSpPr/>
        <p:nvPr/>
      </p:nvGrpSpPr>
      <p:grpSpPr>
        <a:xfrm>
          <a:off x="0" y="0"/>
          <a:ext cx="0" cy="0"/>
          <a:chOff x="0" y="0"/>
          <a:chExt cx="0" cy="0"/>
        </a:xfrm>
      </p:grpSpPr>
      <p:sp>
        <p:nvSpPr>
          <p:cNvPr id="7" name="Rounded Rectangle 4">
            <a:extLst>
              <a:ext uri="{FF2B5EF4-FFF2-40B4-BE49-F238E27FC236}">
                <a16:creationId xmlns:a16="http://schemas.microsoft.com/office/drawing/2014/main" id="{86060D16-E6F6-EA0E-E58E-526234AB6564}"/>
              </a:ext>
            </a:extLst>
          </p:cNvPr>
          <p:cNvSpPr/>
          <p:nvPr/>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0E0958AA-6F1A-C4A2-FB66-1A6F7F8834B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6095" b="-1"/>
          <a:stretch/>
        </p:blipFill>
        <p:spPr>
          <a:xfrm>
            <a:off x="569419" y="4426479"/>
            <a:ext cx="1472805" cy="1596616"/>
          </a:xfrm>
          <a:prstGeom prst="rect">
            <a:avLst/>
          </a:prstGeom>
        </p:spPr>
      </p:pic>
      <p:pic>
        <p:nvPicPr>
          <p:cNvPr id="9" name="Graphic 8">
            <a:extLst>
              <a:ext uri="{FF2B5EF4-FFF2-40B4-BE49-F238E27FC236}">
                <a16:creationId xmlns:a16="http://schemas.microsoft.com/office/drawing/2014/main" id="{3DEADFA2-398E-9388-8295-063D31FB38E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6095" b="-1"/>
          <a:stretch/>
        </p:blipFill>
        <p:spPr>
          <a:xfrm rot="3765410" flipV="1">
            <a:off x="1448505" y="4094575"/>
            <a:ext cx="862484" cy="934988"/>
          </a:xfrm>
          <a:prstGeom prst="rect">
            <a:avLst/>
          </a:prstGeom>
        </p:spPr>
      </p:pic>
      <p:pic>
        <p:nvPicPr>
          <p:cNvPr id="10" name="Picture 7">
            <a:extLst>
              <a:ext uri="{FF2B5EF4-FFF2-40B4-BE49-F238E27FC236}">
                <a16:creationId xmlns:a16="http://schemas.microsoft.com/office/drawing/2014/main" id="{D09A7588-8EFD-A0C5-4235-45B7D657ECF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35453"/>
          <a:stretch/>
        </p:blipFill>
        <p:spPr>
          <a:xfrm>
            <a:off x="9469547" y="5719093"/>
            <a:ext cx="1756858" cy="1138907"/>
          </a:xfrm>
          <a:prstGeom prst="rect">
            <a:avLst/>
          </a:prstGeom>
        </p:spPr>
      </p:pic>
      <p:pic>
        <p:nvPicPr>
          <p:cNvPr id="13" name="Graphic 12">
            <a:extLst>
              <a:ext uri="{FF2B5EF4-FFF2-40B4-BE49-F238E27FC236}">
                <a16:creationId xmlns:a16="http://schemas.microsoft.com/office/drawing/2014/main" id="{EF04D7D6-513C-D18A-AF21-D10F0E5D3B8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1" r="-750"/>
          <a:stretch/>
        </p:blipFill>
        <p:spPr>
          <a:xfrm>
            <a:off x="8844546" y="50582"/>
            <a:ext cx="1307037" cy="1325563"/>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7671816"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73DA10BA-CA2A-4012-926B-F1FB7B56C5CF}" type="datetimeFigureOut">
              <a:rPr lang="en-US" smtClean="0"/>
              <a:t>6/29/2025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EB2D38EF-6053-489D-B246-DC09E5253425}" type="slidenum">
              <a:rPr lang="en-US" smtClean="0"/>
              <a:t>‹#›</a:t>
            </a:fld>
            <a:endParaRPr lang="en-US"/>
          </a:p>
        </p:txBody>
      </p:sp>
    </p:spTree>
    <p:extLst>
      <p:ext uri="{BB962C8B-B14F-4D97-AF65-F5344CB8AC3E}">
        <p14:creationId xmlns:p14="http://schemas.microsoft.com/office/powerpoint/2010/main" val="2073789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03">
    <p:spTree>
      <p:nvGrpSpPr>
        <p:cNvPr id="1" name=""/>
        <p:cNvGrpSpPr/>
        <p:nvPr/>
      </p:nvGrpSpPr>
      <p:grpSpPr>
        <a:xfrm>
          <a:off x="0" y="0"/>
          <a:ext cx="0" cy="0"/>
          <a:chOff x="0" y="0"/>
          <a:chExt cx="0" cy="0"/>
        </a:xfrm>
      </p:grpSpPr>
      <p:sp>
        <p:nvSpPr>
          <p:cNvPr id="4" name="Rounded Rectangle 6">
            <a:extLst>
              <a:ext uri="{FF2B5EF4-FFF2-40B4-BE49-F238E27FC236}">
                <a16:creationId xmlns:a16="http://schemas.microsoft.com/office/drawing/2014/main" id="{1B32A35F-9C9A-7C7D-DE93-B55FFF07D66E}"/>
              </a:ext>
            </a:extLst>
          </p:cNvPr>
          <p:cNvSpPr/>
          <p:nvPr/>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30CE72F6-1D9D-E61E-F1EE-2861FDF7654A}"/>
              </a:ext>
            </a:extLst>
          </p:cNvPr>
          <p:cNvSpPr>
            <a:spLocks noGrp="1"/>
          </p:cNvSpPr>
          <p:nvPr>
            <p:ph idx="1"/>
          </p:nvPr>
        </p:nvSpPr>
        <p:spPr>
          <a:xfrm>
            <a:off x="1170432" y="2459736"/>
            <a:ext cx="2843784" cy="309067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4233672" y="2523744"/>
            <a:ext cx="6693408" cy="327355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73DA10BA-CA2A-4012-926B-F1FB7B56C5CF}" type="datetimeFigureOut">
              <a:rPr lang="en-US" smtClean="0"/>
              <a:t>6/29/2025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EB2D38EF-6053-489D-B246-DC09E5253425}" type="slidenum">
              <a:rPr lang="en-US" smtClean="0"/>
              <a:t>‹#›</a:t>
            </a:fld>
            <a:endParaRPr lang="en-US"/>
          </a:p>
        </p:txBody>
      </p:sp>
    </p:spTree>
    <p:extLst>
      <p:ext uri="{BB962C8B-B14F-4D97-AF65-F5344CB8AC3E}">
        <p14:creationId xmlns:p14="http://schemas.microsoft.com/office/powerpoint/2010/main" val="1154696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endParaRPr lang="en-US" noProof="0" dirty="0"/>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563001"/>
            <a:ext cx="2743200" cy="228600"/>
          </a:xfrm>
          <a:prstGeom prst="rect">
            <a:avLst/>
          </a:prstGeom>
        </p:spPr>
        <p:txBody>
          <a:bodyPr vert="horz" lIns="91440" tIns="45720" rIns="91440" bIns="45720" rtlCol="0" anchor="ctr"/>
          <a:lstStyle>
            <a:lvl1pPr algn="l">
              <a:defRPr sz="1200">
                <a:solidFill>
                  <a:schemeClr val="tx1">
                    <a:tint val="75000"/>
                  </a:schemeClr>
                </a:solidFill>
              </a:defRPr>
            </a:lvl1pPr>
          </a:lstStyle>
          <a:p>
            <a:fld id="{73DA10BA-CA2A-4012-926B-F1FB7B56C5CF}" type="datetimeFigureOut">
              <a:rPr lang="en-US" smtClean="0"/>
              <a:t>6/29/2025</a:t>
            </a:fld>
            <a:endParaRPr lang="en-US"/>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563001"/>
            <a:ext cx="4114800" cy="228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9375912" y="6563001"/>
            <a:ext cx="27432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fld id="{EB2D38EF-6053-489D-B246-DC09E5253425}" type="slidenum">
              <a:rPr lang="en-US" smtClean="0"/>
              <a:t>‹#›</a:t>
            </a:fld>
            <a:endParaRPr lang="en-US"/>
          </a:p>
        </p:txBody>
      </p:sp>
    </p:spTree>
    <p:extLst>
      <p:ext uri="{BB962C8B-B14F-4D97-AF65-F5344CB8AC3E}">
        <p14:creationId xmlns:p14="http://schemas.microsoft.com/office/powerpoint/2010/main" val="2554532383"/>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Lst>
  <p:txStyles>
    <p:title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B610-A5DF-75C3-2D89-9A9F329CCC5B}"/>
              </a:ext>
            </a:extLst>
          </p:cNvPr>
          <p:cNvSpPr>
            <a:spLocks noGrp="1"/>
          </p:cNvSpPr>
          <p:nvPr>
            <p:ph type="ctrTitle"/>
          </p:nvPr>
        </p:nvSpPr>
        <p:spPr/>
        <p:txBody>
          <a:bodyPr/>
          <a:lstStyle/>
          <a:p>
            <a:r>
              <a:rPr lang="en-US" dirty="0"/>
              <a:t>Optimizing Revenue Leakage &amp; Profitability in the Hospitality Sector</a:t>
            </a:r>
          </a:p>
        </p:txBody>
      </p:sp>
      <p:sp>
        <p:nvSpPr>
          <p:cNvPr id="3" name="Subtitle 2">
            <a:extLst>
              <a:ext uri="{FF2B5EF4-FFF2-40B4-BE49-F238E27FC236}">
                <a16:creationId xmlns:a16="http://schemas.microsoft.com/office/drawing/2014/main" id="{4EB28735-6BD1-86CE-EA08-7E45A3371D58}"/>
              </a:ext>
            </a:extLst>
          </p:cNvPr>
          <p:cNvSpPr>
            <a:spLocks noGrp="1"/>
          </p:cNvSpPr>
          <p:nvPr>
            <p:ph type="subTitle" idx="1"/>
          </p:nvPr>
        </p:nvSpPr>
        <p:spPr/>
        <p:txBody>
          <a:bodyPr/>
          <a:lstStyle/>
          <a:p>
            <a:r>
              <a:rPr lang="en-US" dirty="0"/>
              <a:t>By-Sunny Kumar</a:t>
            </a:r>
          </a:p>
        </p:txBody>
      </p:sp>
    </p:spTree>
    <p:extLst>
      <p:ext uri="{BB962C8B-B14F-4D97-AF65-F5344CB8AC3E}">
        <p14:creationId xmlns:p14="http://schemas.microsoft.com/office/powerpoint/2010/main" val="4247800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6A20EFC-ECCF-98B9-F6B7-81D3FE44D826}"/>
              </a:ext>
            </a:extLst>
          </p:cNvPr>
          <p:cNvSpPr>
            <a:spLocks noChangeArrowheads="1"/>
          </p:cNvSpPr>
          <p:nvPr/>
        </p:nvSpPr>
        <p:spPr bwMode="auto">
          <a:xfrm>
            <a:off x="0" y="1433322"/>
            <a:ext cx="12192000" cy="12700"/>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Table 3">
            <a:extLst>
              <a:ext uri="{FF2B5EF4-FFF2-40B4-BE49-F238E27FC236}">
                <a16:creationId xmlns:a16="http://schemas.microsoft.com/office/drawing/2014/main" id="{D09FA0A9-1478-A80E-B78D-ADC45D5AEB55}"/>
              </a:ext>
            </a:extLst>
          </p:cNvPr>
          <p:cNvGraphicFramePr>
            <a:graphicFrameLocks noGrp="1"/>
          </p:cNvGraphicFramePr>
          <p:nvPr>
            <p:extLst>
              <p:ext uri="{D42A27DB-BD31-4B8C-83A1-F6EECF244321}">
                <p14:modId xmlns:p14="http://schemas.microsoft.com/office/powerpoint/2010/main" val="1154798562"/>
              </p:ext>
            </p:extLst>
          </p:nvPr>
        </p:nvGraphicFramePr>
        <p:xfrm>
          <a:off x="96582" y="1696846"/>
          <a:ext cx="7228450" cy="5125890"/>
        </p:xfrm>
        <a:graphic>
          <a:graphicData uri="http://schemas.openxmlformats.org/drawingml/2006/table">
            <a:tbl>
              <a:tblPr firstRow="1" firstCol="1" bandRow="1">
                <a:tableStyleId>{5C22544A-7EE6-4342-B048-85BDC9FD1C3A}</a:tableStyleId>
              </a:tblPr>
              <a:tblGrid>
                <a:gridCol w="1787173">
                  <a:extLst>
                    <a:ext uri="{9D8B030D-6E8A-4147-A177-3AD203B41FA5}">
                      <a16:colId xmlns:a16="http://schemas.microsoft.com/office/drawing/2014/main" val="642006691"/>
                    </a:ext>
                  </a:extLst>
                </a:gridCol>
                <a:gridCol w="5441277">
                  <a:extLst>
                    <a:ext uri="{9D8B030D-6E8A-4147-A177-3AD203B41FA5}">
                      <a16:colId xmlns:a16="http://schemas.microsoft.com/office/drawing/2014/main" val="2232870311"/>
                    </a:ext>
                  </a:extLst>
                </a:gridCol>
              </a:tblGrid>
              <a:tr h="324156">
                <a:tc>
                  <a:txBody>
                    <a:bodyPr/>
                    <a:lstStyle/>
                    <a:p>
                      <a:pPr marL="0" marR="0">
                        <a:lnSpc>
                          <a:spcPct val="115000"/>
                        </a:lnSpc>
                        <a:spcAft>
                          <a:spcPts val="800"/>
                        </a:spcAft>
                        <a:buNone/>
                      </a:pPr>
                      <a:r>
                        <a:rPr lang="en-US" sz="1200" kern="100">
                          <a:effectLst/>
                        </a:rPr>
                        <a:t>Step</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Action</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247129174"/>
                  </a:ext>
                </a:extLst>
              </a:tr>
              <a:tr h="639450">
                <a:tc>
                  <a:txBody>
                    <a:bodyPr/>
                    <a:lstStyle/>
                    <a:p>
                      <a:pPr marL="0" marR="0">
                        <a:lnSpc>
                          <a:spcPct val="115000"/>
                        </a:lnSpc>
                        <a:spcAft>
                          <a:spcPts val="800"/>
                        </a:spcAft>
                        <a:buNone/>
                      </a:pPr>
                      <a:r>
                        <a:rPr lang="en-US" sz="1200" kern="100">
                          <a:effectLst/>
                        </a:rPr>
                        <a:t>1️⃣ Select Pilot Cities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Choose cities with strong hotel demand: </a:t>
                      </a:r>
                      <a:br>
                        <a:rPr lang="en-US" sz="1200" kern="100">
                          <a:effectLst/>
                        </a:rPr>
                      </a:br>
                      <a:r>
                        <a:rPr lang="en-US" sz="1200" kern="100">
                          <a:effectLst/>
                        </a:rPr>
                        <a:t>✅ Delhi, ✅ Bangalore, ✅ Hyderabad</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351120031"/>
                  </a:ext>
                </a:extLst>
              </a:tr>
              <a:tr h="639735">
                <a:tc>
                  <a:txBody>
                    <a:bodyPr/>
                    <a:lstStyle/>
                    <a:p>
                      <a:pPr marL="0" marR="0">
                        <a:lnSpc>
                          <a:spcPct val="115000"/>
                        </a:lnSpc>
                        <a:spcAft>
                          <a:spcPts val="800"/>
                        </a:spcAft>
                        <a:buNone/>
                      </a:pPr>
                      <a:r>
                        <a:rPr lang="en-US" sz="1200" kern="100">
                          <a:effectLst/>
                        </a:rPr>
                        <a:t>2️⃣ Launch Format</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 Atliq Seasons: New city entry </a:t>
                      </a:r>
                      <a:br>
                        <a:rPr lang="en-US" sz="1200" kern="100" dirty="0">
                          <a:effectLst/>
                        </a:rPr>
                      </a:br>
                      <a:r>
                        <a:rPr lang="en-US" sz="1200" kern="100" dirty="0">
                          <a:effectLst/>
                        </a:rPr>
                        <a:t>- Atliq Grands: Optimization in same </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423290303"/>
                  </a:ext>
                </a:extLst>
              </a:tr>
              <a:tr h="639450">
                <a:tc>
                  <a:txBody>
                    <a:bodyPr/>
                    <a:lstStyle/>
                    <a:p>
                      <a:pPr marL="0" marR="0">
                        <a:lnSpc>
                          <a:spcPct val="115000"/>
                        </a:lnSpc>
                        <a:spcAft>
                          <a:spcPts val="800"/>
                        </a:spcAft>
                        <a:buNone/>
                      </a:pPr>
                      <a:r>
                        <a:rPr lang="en-US" sz="1200" kern="100">
                          <a:effectLst/>
                        </a:rPr>
                        <a:t>3️⃣ Define Bundles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 Premium Room + Breakfast + Free Wi-Fi </a:t>
                      </a:r>
                      <a:br>
                        <a:rPr lang="en-US" sz="1200" kern="100">
                          <a:effectLst/>
                        </a:rPr>
                      </a:br>
                      <a:r>
                        <a:rPr lang="en-US" sz="1200" kern="100">
                          <a:effectLst/>
                        </a:rPr>
                        <a:t>🎁 Family Bundle: 2 Meals + Laundry + Kid’s Offer</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824439865"/>
                  </a:ext>
                </a:extLst>
              </a:tr>
              <a:tr h="324156">
                <a:tc>
                  <a:txBody>
                    <a:bodyPr/>
                    <a:lstStyle/>
                    <a:p>
                      <a:pPr marL="0" marR="0">
                        <a:lnSpc>
                          <a:spcPct val="115000"/>
                        </a:lnSpc>
                        <a:spcAft>
                          <a:spcPts val="800"/>
                        </a:spcAft>
                        <a:buNone/>
                      </a:pPr>
                      <a:r>
                        <a:rPr lang="en-US" sz="1200" kern="100">
                          <a:effectLst/>
                        </a:rPr>
                        <a:t>4️⃣ Set Pilot Price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Keep uplift at 5–10%, elasticity assumed at –0.6</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199866585"/>
                  </a:ext>
                </a:extLst>
              </a:tr>
              <a:tr h="1586475">
                <a:tc>
                  <a:txBody>
                    <a:bodyPr/>
                    <a:lstStyle/>
                    <a:p>
                      <a:pPr marL="0" marR="0">
                        <a:lnSpc>
                          <a:spcPct val="115000"/>
                        </a:lnSpc>
                        <a:spcAft>
                          <a:spcPts val="800"/>
                        </a:spcAft>
                        <a:buNone/>
                      </a:pPr>
                      <a:r>
                        <a:rPr lang="en-US" sz="1200" kern="100" dirty="0">
                          <a:effectLst/>
                        </a:rPr>
                        <a:t>5️⃣ Track KPIs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 Bookings </a:t>
                      </a:r>
                      <a:br>
                        <a:rPr lang="en-US" sz="1200" kern="100" dirty="0">
                          <a:effectLst/>
                        </a:rPr>
                      </a:br>
                      <a:r>
                        <a:rPr lang="en-US" sz="1200" kern="100" dirty="0">
                          <a:effectLst/>
                        </a:rPr>
                        <a:t>- Revenue </a:t>
                      </a:r>
                      <a:br>
                        <a:rPr lang="en-US" sz="1200" kern="100" dirty="0">
                          <a:effectLst/>
                        </a:rPr>
                      </a:br>
                      <a:r>
                        <a:rPr lang="en-US" sz="1200" kern="100" dirty="0">
                          <a:effectLst/>
                        </a:rPr>
                        <a:t>- RevPAR </a:t>
                      </a:r>
                      <a:br>
                        <a:rPr lang="en-US" sz="1200" kern="100" dirty="0">
                          <a:effectLst/>
                        </a:rPr>
                      </a:br>
                      <a:r>
                        <a:rPr lang="en-US" sz="1200" kern="100" dirty="0">
                          <a:effectLst/>
                        </a:rPr>
                        <a:t>- Ratings </a:t>
                      </a:r>
                      <a:br>
                        <a:rPr lang="en-US" sz="1200" kern="100" dirty="0">
                          <a:effectLst/>
                        </a:rPr>
                      </a:br>
                      <a:r>
                        <a:rPr lang="en-US" sz="1200" kern="100" dirty="0">
                          <a:effectLst/>
                        </a:rPr>
                        <a:t>- Cancellation Rate</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578798742"/>
                  </a:ext>
                </a:extLst>
              </a:tr>
              <a:tr h="324156">
                <a:tc>
                  <a:txBody>
                    <a:bodyPr/>
                    <a:lstStyle/>
                    <a:p>
                      <a:pPr marL="0" marR="0">
                        <a:lnSpc>
                          <a:spcPct val="115000"/>
                        </a:lnSpc>
                        <a:spcAft>
                          <a:spcPts val="800"/>
                        </a:spcAft>
                        <a:buNone/>
                      </a:pPr>
                      <a:r>
                        <a:rPr lang="en-US" sz="1200" kern="100">
                          <a:effectLst/>
                        </a:rPr>
                        <a:t>6️⃣ Duration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Run for 4–6 weeks, covering weekend &amp; weekday traffic</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465974675"/>
                  </a:ext>
                </a:extLst>
              </a:tr>
              <a:tr h="324156">
                <a:tc>
                  <a:txBody>
                    <a:bodyPr/>
                    <a:lstStyle/>
                    <a:p>
                      <a:pPr marL="0" marR="0">
                        <a:lnSpc>
                          <a:spcPct val="115000"/>
                        </a:lnSpc>
                        <a:spcAft>
                          <a:spcPts val="800"/>
                        </a:spcAft>
                        <a:buNone/>
                      </a:pPr>
                      <a:r>
                        <a:rPr lang="en-US" sz="1200" kern="100">
                          <a:effectLst/>
                        </a:rPr>
                        <a:t>7️⃣ Compare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Compare with baseline properties in non-pilot cities using A/B metrics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896005584"/>
                  </a:ext>
                </a:extLst>
              </a:tr>
              <a:tr h="324156">
                <a:tc>
                  <a:txBody>
                    <a:bodyPr/>
                    <a:lstStyle/>
                    <a:p>
                      <a:pPr marL="0" marR="0">
                        <a:lnSpc>
                          <a:spcPct val="115000"/>
                        </a:lnSpc>
                        <a:spcAft>
                          <a:spcPts val="800"/>
                        </a:spcAft>
                        <a:buNone/>
                      </a:pPr>
                      <a:r>
                        <a:rPr lang="en-US" sz="1200" kern="100">
                          <a:effectLst/>
                        </a:rPr>
                        <a:t>8️⃣ Decision Gate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If bookings hold ≥90% and revenue ↑ → Rollout across more cities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91298290"/>
                  </a:ext>
                </a:extLst>
              </a:tr>
            </a:tbl>
          </a:graphicData>
        </a:graphic>
      </p:graphicFrame>
      <p:sp>
        <p:nvSpPr>
          <p:cNvPr id="5" name="Rectangle 3">
            <a:extLst>
              <a:ext uri="{FF2B5EF4-FFF2-40B4-BE49-F238E27FC236}">
                <a16:creationId xmlns:a16="http://schemas.microsoft.com/office/drawing/2014/main" id="{818BCCEF-9DF1-5E87-EAE1-F66784124DD1}"/>
              </a:ext>
            </a:extLst>
          </p:cNvPr>
          <p:cNvSpPr>
            <a:spLocks noChangeArrowheads="1"/>
          </p:cNvSpPr>
          <p:nvPr/>
        </p:nvSpPr>
        <p:spPr bwMode="auto">
          <a:xfrm>
            <a:off x="0" y="136719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 Step-by-Step Pilot Plan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D1737C47-C498-92AD-3B50-D98C01C18949}"/>
              </a:ext>
            </a:extLst>
          </p:cNvPr>
          <p:cNvGraphicFramePr>
            <a:graphicFrameLocks noGrp="1"/>
          </p:cNvGraphicFramePr>
          <p:nvPr>
            <p:extLst>
              <p:ext uri="{D42A27DB-BD31-4B8C-83A1-F6EECF244321}">
                <p14:modId xmlns:p14="http://schemas.microsoft.com/office/powerpoint/2010/main" val="2343499895"/>
              </p:ext>
            </p:extLst>
          </p:nvPr>
        </p:nvGraphicFramePr>
        <p:xfrm>
          <a:off x="7505764" y="2369574"/>
          <a:ext cx="4384622" cy="3753072"/>
        </p:xfrm>
        <a:graphic>
          <a:graphicData uri="http://schemas.openxmlformats.org/drawingml/2006/table">
            <a:tbl>
              <a:tblPr firstRow="1" firstCol="1" bandRow="1">
                <a:tableStyleId>{5C22544A-7EE6-4342-B048-85BDC9FD1C3A}</a:tableStyleId>
              </a:tblPr>
              <a:tblGrid>
                <a:gridCol w="776533">
                  <a:extLst>
                    <a:ext uri="{9D8B030D-6E8A-4147-A177-3AD203B41FA5}">
                      <a16:colId xmlns:a16="http://schemas.microsoft.com/office/drawing/2014/main" val="2613416834"/>
                    </a:ext>
                  </a:extLst>
                </a:gridCol>
                <a:gridCol w="1502257">
                  <a:extLst>
                    <a:ext uri="{9D8B030D-6E8A-4147-A177-3AD203B41FA5}">
                      <a16:colId xmlns:a16="http://schemas.microsoft.com/office/drawing/2014/main" val="3200377338"/>
                    </a:ext>
                  </a:extLst>
                </a:gridCol>
                <a:gridCol w="2105832">
                  <a:extLst>
                    <a:ext uri="{9D8B030D-6E8A-4147-A177-3AD203B41FA5}">
                      <a16:colId xmlns:a16="http://schemas.microsoft.com/office/drawing/2014/main" val="282193837"/>
                    </a:ext>
                  </a:extLst>
                </a:gridCol>
              </a:tblGrid>
              <a:tr h="444694">
                <a:tc>
                  <a:txBody>
                    <a:bodyPr/>
                    <a:lstStyle/>
                    <a:p>
                      <a:pPr marL="0" marR="0">
                        <a:lnSpc>
                          <a:spcPct val="115000"/>
                        </a:lnSpc>
                        <a:spcAft>
                          <a:spcPts val="800"/>
                        </a:spcAft>
                        <a:buNone/>
                      </a:pPr>
                      <a:r>
                        <a:rPr lang="en-US" sz="1200" kern="100">
                          <a:effectLst/>
                        </a:rPr>
                        <a:t>Focus Area</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Action Items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Owner/Dept</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558226570"/>
                  </a:ext>
                </a:extLst>
              </a:tr>
              <a:tr h="1322159">
                <a:tc>
                  <a:txBody>
                    <a:bodyPr/>
                    <a:lstStyle/>
                    <a:p>
                      <a:pPr marL="0" marR="0">
                        <a:lnSpc>
                          <a:spcPct val="115000"/>
                        </a:lnSpc>
                        <a:spcAft>
                          <a:spcPts val="800"/>
                        </a:spcAft>
                        <a:buNone/>
                      </a:pPr>
                      <a:r>
                        <a:rPr lang="en-US" sz="1200" kern="100">
                          <a:effectLst/>
                        </a:rPr>
                        <a:t>⭐ Guest Experience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 Address cleanliness &amp; housekeeping issues</a:t>
                      </a:r>
                      <a:br>
                        <a:rPr lang="en-US" sz="1200" kern="100">
                          <a:effectLst/>
                        </a:rPr>
                      </a:br>
                      <a:r>
                        <a:rPr lang="en-US" sz="1200" kern="100">
                          <a:effectLst/>
                        </a:rPr>
                        <a:t>- Staff training</a:t>
                      </a:r>
                      <a:br>
                        <a:rPr lang="en-US" sz="1200" kern="100">
                          <a:effectLst/>
                        </a:rPr>
                      </a:br>
                      <a:r>
                        <a:rPr lang="en-US" sz="1200" kern="100">
                          <a:effectLst/>
                        </a:rPr>
                        <a:t>- Improve check-in/out process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Ops + HR</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759964678"/>
                  </a:ext>
                </a:extLst>
              </a:tr>
              <a:tr h="1102793">
                <a:tc>
                  <a:txBody>
                    <a:bodyPr/>
                    <a:lstStyle/>
                    <a:p>
                      <a:pPr marL="0" marR="0">
                        <a:lnSpc>
                          <a:spcPct val="115000"/>
                        </a:lnSpc>
                        <a:spcAft>
                          <a:spcPts val="800"/>
                        </a:spcAft>
                        <a:buNone/>
                      </a:pPr>
                      <a:r>
                        <a:rPr lang="en-US" sz="1200" kern="100" dirty="0">
                          <a:effectLst/>
                        </a:rPr>
                        <a:t>🛏️ Amenities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 Add complimentary WiFi, breakfast</a:t>
                      </a:r>
                      <a:br>
                        <a:rPr lang="en-US" sz="1200" kern="100">
                          <a:effectLst/>
                        </a:rPr>
                      </a:br>
                      <a:r>
                        <a:rPr lang="en-US" sz="1200" kern="100">
                          <a:effectLst/>
                        </a:rPr>
                        <a:t>- Offer basic wellness perks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Product / GM</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661399134"/>
                  </a:ext>
                </a:extLst>
              </a:tr>
              <a:tr h="883426">
                <a:tc>
                  <a:txBody>
                    <a:bodyPr/>
                    <a:lstStyle/>
                    <a:p>
                      <a:pPr marL="0" marR="0">
                        <a:lnSpc>
                          <a:spcPct val="115000"/>
                        </a:lnSpc>
                        <a:spcAft>
                          <a:spcPts val="800"/>
                        </a:spcAft>
                        <a:buNone/>
                      </a:pPr>
                      <a:r>
                        <a:rPr lang="en-US" sz="1200" kern="100">
                          <a:effectLst/>
                        </a:rPr>
                        <a:t>📢 Feedback Loop</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 Launch in-room QR feedback</a:t>
                      </a:r>
                      <a:br>
                        <a:rPr lang="en-US" sz="1200" kern="100" dirty="0">
                          <a:effectLst/>
                        </a:rPr>
                      </a:br>
                      <a:r>
                        <a:rPr lang="en-US" sz="1200" kern="100" dirty="0">
                          <a:effectLst/>
                        </a:rPr>
                        <a:t>- Respond to online reviews fast</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Marketing</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4110561142"/>
                  </a:ext>
                </a:extLst>
              </a:tr>
            </a:tbl>
          </a:graphicData>
        </a:graphic>
      </p:graphicFrame>
      <p:sp>
        <p:nvSpPr>
          <p:cNvPr id="7" name="Rectangle 4">
            <a:extLst>
              <a:ext uri="{FF2B5EF4-FFF2-40B4-BE49-F238E27FC236}">
                <a16:creationId xmlns:a16="http://schemas.microsoft.com/office/drawing/2014/main" id="{A3E3BB2B-721A-48E2-0E9E-DE2F3E0029A9}"/>
              </a:ext>
            </a:extLst>
          </p:cNvPr>
          <p:cNvSpPr>
            <a:spLocks noChangeArrowheads="1"/>
          </p:cNvSpPr>
          <p:nvPr/>
        </p:nvSpPr>
        <p:spPr bwMode="auto">
          <a:xfrm>
            <a:off x="7421614" y="1758429"/>
            <a:ext cx="45055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 Phase 1: Fix Foundation – Improve Ratings</a:t>
            </a:r>
            <a:endParaRPr kumimoji="0" lang="en-US" altLang="en-US" sz="1600" b="0" i="0" u="none" strike="noStrike" cap="none" normalizeH="0" baseline="0" dirty="0">
              <a:ln>
                <a:noFill/>
              </a:ln>
              <a:solidFill>
                <a:schemeClr val="tx1"/>
              </a:solidFill>
              <a:effectLst/>
            </a:endParaRPr>
          </a:p>
        </p:txBody>
      </p:sp>
      <p:sp>
        <p:nvSpPr>
          <p:cNvPr id="9" name="TextBox 8">
            <a:extLst>
              <a:ext uri="{FF2B5EF4-FFF2-40B4-BE49-F238E27FC236}">
                <a16:creationId xmlns:a16="http://schemas.microsoft.com/office/drawing/2014/main" id="{E4370FB3-7695-19BB-62B4-4FFA3487EAE4}"/>
              </a:ext>
            </a:extLst>
          </p:cNvPr>
          <p:cNvSpPr txBox="1"/>
          <p:nvPr/>
        </p:nvSpPr>
        <p:spPr>
          <a:xfrm>
            <a:off x="7421614" y="6237961"/>
            <a:ext cx="4686235"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 </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Target</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 Improve rating from </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2.29 → 3.5+</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 within 2–3 months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23AA168E-87AB-29F2-4CA9-832211BA6260}"/>
              </a:ext>
            </a:extLst>
          </p:cNvPr>
          <p:cNvSpPr txBox="1"/>
          <p:nvPr/>
        </p:nvSpPr>
        <p:spPr>
          <a:xfrm>
            <a:off x="0" y="-28610"/>
            <a:ext cx="12093677" cy="1413464"/>
          </a:xfrm>
          <a:prstGeom prst="rect">
            <a:avLst/>
          </a:prstGeom>
          <a:noFill/>
        </p:spPr>
        <p:txBody>
          <a:bodyPr wrap="square">
            <a:spAutoFit/>
          </a:bodyPr>
          <a:lstStyle/>
          <a:p>
            <a:pPr marL="0" marR="0">
              <a:lnSpc>
                <a:spcPct val="115000"/>
              </a:lnSpc>
              <a:spcAft>
                <a:spcPts val="800"/>
              </a:spcAft>
              <a:buNone/>
            </a:pPr>
            <a:r>
              <a:rPr lang="en-US" sz="1600" b="1"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1600" b="1" kern="100" dirty="0">
                <a:effectLst/>
                <a:latin typeface="Calibri" panose="020F0502020204030204" pitchFamily="34" charset="0"/>
                <a:ea typeface="Calibri" panose="020F0502020204030204" pitchFamily="34" charset="0"/>
                <a:cs typeface="Cordia New" panose="020B0304020202020204" pitchFamily="34" charset="-34"/>
              </a:rPr>
              <a:t> PILOT TEST MODEL – Atliq Seasons &amp; Grands</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15000"/>
              </a:lnSpc>
              <a:spcAft>
                <a:spcPts val="800"/>
              </a:spcAft>
              <a:buNone/>
            </a:pPr>
            <a:r>
              <a:rPr lang="en-US" sz="1600" b="1"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1600" b="1" kern="100" dirty="0">
                <a:effectLst/>
                <a:latin typeface="Calibri" panose="020F0502020204030204" pitchFamily="34" charset="0"/>
                <a:ea typeface="Calibri" panose="020F0502020204030204" pitchFamily="34" charset="0"/>
                <a:cs typeface="Cordia New" panose="020B0304020202020204" pitchFamily="34" charset="-34"/>
              </a:rPr>
              <a:t> Objective:</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15000"/>
              </a:lnSpc>
              <a:spcAft>
                <a:spcPts val="800"/>
              </a:spcAft>
            </a:pPr>
            <a:r>
              <a:rPr lang="en-US" sz="1600" kern="100" dirty="0">
                <a:effectLst/>
                <a:latin typeface="Calibri" panose="020F0502020204030204" pitchFamily="34" charset="0"/>
                <a:ea typeface="Calibri" panose="020F0502020204030204" pitchFamily="34" charset="0"/>
                <a:cs typeface="Cordia New" panose="020B0304020202020204" pitchFamily="34" charset="-34"/>
              </a:rPr>
              <a:t>To test whether introducing Atliq Seasons (currently only in Mumbai) and optimizing Atliq Grands in select cities </a:t>
            </a:r>
            <a:r>
              <a:rPr lang="en-US" sz="1600" b="1" kern="100" dirty="0">
                <a:effectLst/>
                <a:latin typeface="Calibri" panose="020F0502020204030204" pitchFamily="34" charset="0"/>
                <a:ea typeface="Calibri" panose="020F0502020204030204" pitchFamily="34" charset="0"/>
                <a:cs typeface="Cordia New" panose="020B0304020202020204" pitchFamily="34" charset="-34"/>
              </a:rPr>
              <a:t>with bundling and pricing strategy</a:t>
            </a:r>
            <a:r>
              <a:rPr lang="en-US" sz="1600" kern="100" dirty="0">
                <a:effectLst/>
                <a:latin typeface="Calibri" panose="020F0502020204030204" pitchFamily="34" charset="0"/>
                <a:ea typeface="Calibri" panose="020F0502020204030204" pitchFamily="34" charset="0"/>
                <a:cs typeface="Cordia New" panose="020B0304020202020204" pitchFamily="34" charset="-34"/>
              </a:rPr>
              <a:t> can increase revenue &amp; guest satisfaction.</a:t>
            </a:r>
          </a:p>
        </p:txBody>
      </p:sp>
    </p:spTree>
    <p:extLst>
      <p:ext uri="{BB962C8B-B14F-4D97-AF65-F5344CB8AC3E}">
        <p14:creationId xmlns:p14="http://schemas.microsoft.com/office/powerpoint/2010/main" val="1144461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3517D26-0390-DE16-D33C-C5C5D9B11966}"/>
              </a:ext>
            </a:extLst>
          </p:cNvPr>
          <p:cNvGraphicFramePr>
            <a:graphicFrameLocks noGrp="1"/>
          </p:cNvGraphicFramePr>
          <p:nvPr>
            <p:extLst>
              <p:ext uri="{D42A27DB-BD31-4B8C-83A1-F6EECF244321}">
                <p14:modId xmlns:p14="http://schemas.microsoft.com/office/powerpoint/2010/main" val="3050772285"/>
              </p:ext>
            </p:extLst>
          </p:nvPr>
        </p:nvGraphicFramePr>
        <p:xfrm>
          <a:off x="5238605" y="524454"/>
          <a:ext cx="6678092" cy="2134206"/>
        </p:xfrm>
        <a:graphic>
          <a:graphicData uri="http://schemas.openxmlformats.org/drawingml/2006/table">
            <a:tbl>
              <a:tblPr firstRow="1" firstCol="1" bandRow="1">
                <a:tableStyleId>{5C22544A-7EE6-4342-B048-85BDC9FD1C3A}</a:tableStyleId>
              </a:tblPr>
              <a:tblGrid>
                <a:gridCol w="3339046">
                  <a:extLst>
                    <a:ext uri="{9D8B030D-6E8A-4147-A177-3AD203B41FA5}">
                      <a16:colId xmlns:a16="http://schemas.microsoft.com/office/drawing/2014/main" val="1679593974"/>
                    </a:ext>
                  </a:extLst>
                </a:gridCol>
                <a:gridCol w="3339046">
                  <a:extLst>
                    <a:ext uri="{9D8B030D-6E8A-4147-A177-3AD203B41FA5}">
                      <a16:colId xmlns:a16="http://schemas.microsoft.com/office/drawing/2014/main" val="304170319"/>
                    </a:ext>
                  </a:extLst>
                </a:gridCol>
              </a:tblGrid>
              <a:tr h="405429">
                <a:tc>
                  <a:txBody>
                    <a:bodyPr/>
                    <a:lstStyle/>
                    <a:p>
                      <a:pPr marL="0" marR="0">
                        <a:lnSpc>
                          <a:spcPct val="115000"/>
                        </a:lnSpc>
                        <a:spcAft>
                          <a:spcPts val="800"/>
                        </a:spcAft>
                        <a:buNone/>
                      </a:pPr>
                      <a:r>
                        <a:rPr lang="en-US" sz="1200" kern="100" dirty="0">
                          <a:effectLst/>
                        </a:rPr>
                        <a:t>Strategy</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Execution</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037229032"/>
                  </a:ext>
                </a:extLst>
              </a:tr>
              <a:tr h="441116">
                <a:tc>
                  <a:txBody>
                    <a:bodyPr/>
                    <a:lstStyle/>
                    <a:p>
                      <a:pPr marL="0" marR="0">
                        <a:lnSpc>
                          <a:spcPct val="115000"/>
                        </a:lnSpc>
                        <a:spcAft>
                          <a:spcPts val="800"/>
                        </a:spcAft>
                        <a:buNone/>
                      </a:pPr>
                      <a:r>
                        <a:rPr lang="en-US" sz="1200" kern="100">
                          <a:effectLst/>
                        </a:rPr>
                        <a:t>🎯 Rebranding</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Refresh positioning as “affordable-luxury with premium comfort”</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623373578"/>
                  </a:ext>
                </a:extLst>
              </a:tr>
              <a:tr h="441116">
                <a:tc>
                  <a:txBody>
                    <a:bodyPr/>
                    <a:lstStyle/>
                    <a:p>
                      <a:pPr marL="0" marR="0">
                        <a:lnSpc>
                          <a:spcPct val="115000"/>
                        </a:lnSpc>
                        <a:spcAft>
                          <a:spcPts val="800"/>
                        </a:spcAft>
                        <a:buNone/>
                      </a:pPr>
                      <a:r>
                        <a:rPr lang="en-US" sz="1200" kern="100">
                          <a:effectLst/>
                        </a:rPr>
                        <a:t>📢 Local Campaigns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Google + Meta ads targeting couples, weekend getaways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57567342"/>
                  </a:ext>
                </a:extLst>
              </a:tr>
              <a:tr h="405429">
                <a:tc>
                  <a:txBody>
                    <a:bodyPr/>
                    <a:lstStyle/>
                    <a:p>
                      <a:pPr marL="0" marR="0">
                        <a:lnSpc>
                          <a:spcPct val="115000"/>
                        </a:lnSpc>
                        <a:spcAft>
                          <a:spcPts val="800"/>
                        </a:spcAft>
                        <a:buNone/>
                      </a:pPr>
                      <a:r>
                        <a:rPr lang="en-US" sz="1200" kern="100">
                          <a:effectLst/>
                        </a:rPr>
                        <a:t>🌐 Booking Platforms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Highlight perks on MMT, Goibibo, Agoda</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534076055"/>
                  </a:ext>
                </a:extLst>
              </a:tr>
              <a:tr h="441116">
                <a:tc>
                  <a:txBody>
                    <a:bodyPr/>
                    <a:lstStyle/>
                    <a:p>
                      <a:pPr marL="0" marR="0">
                        <a:lnSpc>
                          <a:spcPct val="115000"/>
                        </a:lnSpc>
                        <a:spcAft>
                          <a:spcPts val="800"/>
                        </a:spcAft>
                        <a:buNone/>
                      </a:pPr>
                      <a:r>
                        <a:rPr lang="en-US" sz="1200" kern="100">
                          <a:effectLst/>
                        </a:rPr>
                        <a:t>⭐ Loyalty Boost</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Partner with influencers or bundle loyalty cashback</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926919271"/>
                  </a:ext>
                </a:extLst>
              </a:tr>
            </a:tbl>
          </a:graphicData>
        </a:graphic>
      </p:graphicFrame>
      <p:graphicFrame>
        <p:nvGraphicFramePr>
          <p:cNvPr id="3" name="Table 2">
            <a:extLst>
              <a:ext uri="{FF2B5EF4-FFF2-40B4-BE49-F238E27FC236}">
                <a16:creationId xmlns:a16="http://schemas.microsoft.com/office/drawing/2014/main" id="{0CF89E4E-5EF2-5549-A58C-3845FE5C0D54}"/>
              </a:ext>
            </a:extLst>
          </p:cNvPr>
          <p:cNvGraphicFramePr>
            <a:graphicFrameLocks noGrp="1"/>
          </p:cNvGraphicFramePr>
          <p:nvPr>
            <p:extLst>
              <p:ext uri="{D42A27DB-BD31-4B8C-83A1-F6EECF244321}">
                <p14:modId xmlns:p14="http://schemas.microsoft.com/office/powerpoint/2010/main" val="627461683"/>
              </p:ext>
            </p:extLst>
          </p:nvPr>
        </p:nvGraphicFramePr>
        <p:xfrm>
          <a:off x="116247" y="608211"/>
          <a:ext cx="4704240" cy="2032164"/>
        </p:xfrm>
        <a:graphic>
          <a:graphicData uri="http://schemas.openxmlformats.org/drawingml/2006/table">
            <a:tbl>
              <a:tblPr firstRow="1" firstCol="1" bandRow="1">
                <a:tableStyleId>{5C22544A-7EE6-4342-B048-85BDC9FD1C3A}</a:tableStyleId>
              </a:tblPr>
              <a:tblGrid>
                <a:gridCol w="993642">
                  <a:extLst>
                    <a:ext uri="{9D8B030D-6E8A-4147-A177-3AD203B41FA5}">
                      <a16:colId xmlns:a16="http://schemas.microsoft.com/office/drawing/2014/main" val="960991657"/>
                    </a:ext>
                  </a:extLst>
                </a:gridCol>
                <a:gridCol w="3710598">
                  <a:extLst>
                    <a:ext uri="{9D8B030D-6E8A-4147-A177-3AD203B41FA5}">
                      <a16:colId xmlns:a16="http://schemas.microsoft.com/office/drawing/2014/main" val="1546315004"/>
                    </a:ext>
                  </a:extLst>
                </a:gridCol>
              </a:tblGrid>
              <a:tr h="508041">
                <a:tc>
                  <a:txBody>
                    <a:bodyPr/>
                    <a:lstStyle/>
                    <a:p>
                      <a:pPr marL="0" marR="0">
                        <a:lnSpc>
                          <a:spcPct val="115000"/>
                        </a:lnSpc>
                        <a:spcAft>
                          <a:spcPts val="800"/>
                        </a:spcAft>
                        <a:buNone/>
                      </a:pPr>
                      <a:r>
                        <a:rPr lang="en-US" sz="1200" kern="100">
                          <a:effectLst/>
                        </a:rPr>
                        <a:t>City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Launch Plan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79634865"/>
                  </a:ext>
                </a:extLst>
              </a:tr>
              <a:tr h="508041">
                <a:tc>
                  <a:txBody>
                    <a:bodyPr/>
                    <a:lstStyle/>
                    <a:p>
                      <a:pPr marL="0" marR="0">
                        <a:lnSpc>
                          <a:spcPct val="115000"/>
                        </a:lnSpc>
                        <a:spcAft>
                          <a:spcPts val="800"/>
                        </a:spcAft>
                        <a:buNone/>
                      </a:pPr>
                      <a:r>
                        <a:rPr lang="en-US" sz="1200" kern="100">
                          <a:effectLst/>
                        </a:rPr>
                        <a:t>Delhi</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High volume, price-tolerant customers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178674484"/>
                  </a:ext>
                </a:extLst>
              </a:tr>
              <a:tr h="508041">
                <a:tc>
                  <a:txBody>
                    <a:bodyPr/>
                    <a:lstStyle/>
                    <a:p>
                      <a:pPr marL="0" marR="0">
                        <a:lnSpc>
                          <a:spcPct val="115000"/>
                        </a:lnSpc>
                        <a:spcAft>
                          <a:spcPts val="800"/>
                        </a:spcAft>
                        <a:buNone/>
                      </a:pPr>
                      <a:r>
                        <a:rPr lang="en-US" sz="1200" kern="100">
                          <a:effectLst/>
                        </a:rPr>
                        <a:t>Bangalore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Strong tech/corporate crowd, good ADR</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200853840"/>
                  </a:ext>
                </a:extLst>
              </a:tr>
              <a:tr h="508041">
                <a:tc>
                  <a:txBody>
                    <a:bodyPr/>
                    <a:lstStyle/>
                    <a:p>
                      <a:pPr marL="0" marR="0">
                        <a:lnSpc>
                          <a:spcPct val="115000"/>
                        </a:lnSpc>
                        <a:spcAft>
                          <a:spcPts val="800"/>
                        </a:spcAft>
                        <a:buNone/>
                      </a:pPr>
                      <a:r>
                        <a:rPr lang="en-US" sz="1200" kern="100">
                          <a:effectLst/>
                        </a:rPr>
                        <a:t>Hyderabad</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Mid-volume, family-friendly test market</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775276256"/>
                  </a:ext>
                </a:extLst>
              </a:tr>
            </a:tbl>
          </a:graphicData>
        </a:graphic>
      </p:graphicFrame>
      <p:sp>
        <p:nvSpPr>
          <p:cNvPr id="4" name="Rectangle 1">
            <a:extLst>
              <a:ext uri="{FF2B5EF4-FFF2-40B4-BE49-F238E27FC236}">
                <a16:creationId xmlns:a16="http://schemas.microsoft.com/office/drawing/2014/main" id="{353C2C22-BB7A-7086-CDD0-29E7AC630F71}"/>
              </a:ext>
            </a:extLst>
          </p:cNvPr>
          <p:cNvSpPr>
            <a:spLocks noChangeArrowheads="1"/>
          </p:cNvSpPr>
          <p:nvPr/>
        </p:nvSpPr>
        <p:spPr bwMode="auto">
          <a:xfrm>
            <a:off x="116246" y="193281"/>
            <a:ext cx="3914405" cy="625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 Phase 2: Brand Repositioning &amp; Marketing</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7DA3E68C-AD51-30BE-846C-A3DE12139695}"/>
              </a:ext>
            </a:extLst>
          </p:cNvPr>
          <p:cNvSpPr>
            <a:spLocks noChangeArrowheads="1"/>
          </p:cNvSpPr>
          <p:nvPr/>
        </p:nvSpPr>
        <p:spPr bwMode="auto">
          <a:xfrm>
            <a:off x="5122607" y="180085"/>
            <a:ext cx="42300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 Phase 3: Market Expansion (Pilot in 3 Cities)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CB4FD071-AE69-2EAD-CEF9-656224DD486B}"/>
              </a:ext>
            </a:extLst>
          </p:cNvPr>
          <p:cNvSpPr txBox="1"/>
          <p:nvPr/>
        </p:nvSpPr>
        <p:spPr>
          <a:xfrm>
            <a:off x="0" y="2704610"/>
            <a:ext cx="6312308"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 Build brand trust </a:t>
            </a: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before launching in new markets</a:t>
            </a:r>
            <a:endParaRPr kumimoji="0" lang="en-US" altLang="en-US" sz="1800" b="0" i="0" u="none" strike="noStrike" cap="none" normalizeH="0" baseline="0" dirty="0">
              <a:ln>
                <a:noFill/>
              </a:ln>
              <a:solidFill>
                <a:schemeClr val="tx1"/>
              </a:solidFill>
              <a:effectLst/>
            </a:endParaRPr>
          </a:p>
        </p:txBody>
      </p:sp>
      <p:sp>
        <p:nvSpPr>
          <p:cNvPr id="10" name="TextBox 9">
            <a:extLst>
              <a:ext uri="{FF2B5EF4-FFF2-40B4-BE49-F238E27FC236}">
                <a16:creationId xmlns:a16="http://schemas.microsoft.com/office/drawing/2014/main" id="{53D53981-E568-0D8E-0A3B-97836B0F3B9F}"/>
              </a:ext>
            </a:extLst>
          </p:cNvPr>
          <p:cNvSpPr txBox="1"/>
          <p:nvPr/>
        </p:nvSpPr>
        <p:spPr>
          <a:xfrm>
            <a:off x="5238605" y="2658660"/>
            <a:ext cx="6120580" cy="1130309"/>
          </a:xfrm>
          <a:prstGeom prst="rect">
            <a:avLst/>
          </a:prstGeom>
          <a:noFill/>
        </p:spPr>
        <p:txBody>
          <a:bodyPr wrap="square">
            <a:spAutoFit/>
          </a:bodyPr>
          <a:lstStyle/>
          <a:p>
            <a:pPr marL="342900" indent="-342900">
              <a:lnSpc>
                <a:spcPct val="115000"/>
              </a:lnSpc>
              <a:spcAft>
                <a:spcPts val="800"/>
              </a:spcAft>
              <a:buSzPts val="1000"/>
              <a:buFont typeface="Symbol" panose="05050102010706020507" pitchFamily="18" charset="2"/>
              <a:buChar char=""/>
              <a:tabLst>
                <a:tab pos="457200" algn="l"/>
              </a:tabLst>
            </a:pPr>
            <a:r>
              <a:rPr lang="en-US" altLang="en-US" sz="1600" dirty="0">
                <a:latin typeface="Calibri" panose="020F0502020204030204" pitchFamily="34" charset="0"/>
                <a:ea typeface="Calibri" panose="020F0502020204030204" pitchFamily="34" charset="0"/>
                <a:cs typeface="Cordia New" panose="020B0304020202020204" pitchFamily="34" charset="-34"/>
              </a:rPr>
              <a:t>Launch </a:t>
            </a:r>
            <a:r>
              <a:rPr lang="en-US" altLang="en-US" sz="1600" b="1" dirty="0">
                <a:latin typeface="Calibri" panose="020F0502020204030204" pitchFamily="34" charset="0"/>
                <a:ea typeface="Calibri" panose="020F0502020204030204" pitchFamily="34" charset="0"/>
                <a:cs typeface="Cordia New" panose="020B0304020202020204" pitchFamily="34" charset="-34"/>
              </a:rPr>
              <a:t>with bundles</a:t>
            </a:r>
            <a:r>
              <a:rPr lang="en-US" altLang="en-US" sz="1600" dirty="0">
                <a:latin typeface="Calibri" panose="020F0502020204030204" pitchFamily="34" charset="0"/>
                <a:ea typeface="Calibri" panose="020F0502020204030204" pitchFamily="34" charset="0"/>
                <a:cs typeface="Cordia New" panose="020B0304020202020204" pitchFamily="34" charset="-34"/>
              </a:rPr>
              <a:t> (e.g., breakfast + </a:t>
            </a:r>
            <a:r>
              <a:rPr lang="en-US" altLang="en-US" sz="1600" dirty="0" err="1">
                <a:latin typeface="Calibri" panose="020F0502020204030204" pitchFamily="34" charset="0"/>
                <a:ea typeface="Calibri" panose="020F0502020204030204" pitchFamily="34" charset="0"/>
                <a:cs typeface="Cordia New" panose="020B0304020202020204" pitchFamily="34" charset="-34"/>
              </a:rPr>
              <a:t>WiFi</a:t>
            </a:r>
            <a:r>
              <a:rPr lang="en-US" altLang="en-US" sz="1600" dirty="0">
                <a:latin typeface="Calibri" panose="020F0502020204030204" pitchFamily="34" charset="0"/>
                <a:ea typeface="Calibri" panose="020F0502020204030204" pitchFamily="34" charset="0"/>
                <a:cs typeface="Cordia New" panose="020B0304020202020204" pitchFamily="34" charset="-34"/>
              </a:rPr>
              <a:t> + late checkout)</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kern="100" dirty="0">
                <a:effectLst/>
                <a:latin typeface="Calibri" panose="020F0502020204030204" pitchFamily="34" charset="0"/>
                <a:ea typeface="Calibri" panose="020F0502020204030204" pitchFamily="34" charset="0"/>
                <a:cs typeface="Cordia New" panose="020B0304020202020204" pitchFamily="34" charset="-34"/>
              </a:rPr>
              <a:t>Target </a:t>
            </a:r>
            <a:r>
              <a:rPr lang="en-US" sz="1600" b="1" kern="100" dirty="0">
                <a:effectLst/>
                <a:latin typeface="Calibri" panose="020F0502020204030204" pitchFamily="34" charset="0"/>
                <a:ea typeface="Calibri" panose="020F0502020204030204" pitchFamily="34" charset="0"/>
                <a:cs typeface="Cordia New" panose="020B0304020202020204" pitchFamily="34" charset="-34"/>
              </a:rPr>
              <a:t>₹15–20 Cr additional annual revenue</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kern="100" dirty="0">
                <a:effectLst/>
                <a:latin typeface="Calibri" panose="020F0502020204030204" pitchFamily="34" charset="0"/>
                <a:ea typeface="Calibri" panose="020F0502020204030204" pitchFamily="34" charset="0"/>
                <a:cs typeface="Cordia New" panose="020B0304020202020204" pitchFamily="34" charset="-34"/>
              </a:rPr>
              <a:t>Use WoW forecast model to track bookings vs. expectation</a:t>
            </a:r>
          </a:p>
        </p:txBody>
      </p:sp>
      <p:graphicFrame>
        <p:nvGraphicFramePr>
          <p:cNvPr id="11" name="Table 10">
            <a:extLst>
              <a:ext uri="{FF2B5EF4-FFF2-40B4-BE49-F238E27FC236}">
                <a16:creationId xmlns:a16="http://schemas.microsoft.com/office/drawing/2014/main" id="{07531A0E-9CA4-9EDD-7624-7F28EDCB0912}"/>
              </a:ext>
            </a:extLst>
          </p:cNvPr>
          <p:cNvGraphicFramePr>
            <a:graphicFrameLocks noGrp="1"/>
          </p:cNvGraphicFramePr>
          <p:nvPr>
            <p:extLst>
              <p:ext uri="{D42A27DB-BD31-4B8C-83A1-F6EECF244321}">
                <p14:modId xmlns:p14="http://schemas.microsoft.com/office/powerpoint/2010/main" val="2564567355"/>
              </p:ext>
            </p:extLst>
          </p:nvPr>
        </p:nvGraphicFramePr>
        <p:xfrm>
          <a:off x="5418761" y="4385187"/>
          <a:ext cx="6497936" cy="2172929"/>
        </p:xfrm>
        <a:graphic>
          <a:graphicData uri="http://schemas.openxmlformats.org/drawingml/2006/table">
            <a:tbl>
              <a:tblPr firstRow="1" firstCol="1" bandRow="1">
                <a:tableStyleId>{5C22544A-7EE6-4342-B048-85BDC9FD1C3A}</a:tableStyleId>
              </a:tblPr>
              <a:tblGrid>
                <a:gridCol w="1624484">
                  <a:extLst>
                    <a:ext uri="{9D8B030D-6E8A-4147-A177-3AD203B41FA5}">
                      <a16:colId xmlns:a16="http://schemas.microsoft.com/office/drawing/2014/main" val="3796771784"/>
                    </a:ext>
                  </a:extLst>
                </a:gridCol>
                <a:gridCol w="1624484">
                  <a:extLst>
                    <a:ext uri="{9D8B030D-6E8A-4147-A177-3AD203B41FA5}">
                      <a16:colId xmlns:a16="http://schemas.microsoft.com/office/drawing/2014/main" val="1362058970"/>
                    </a:ext>
                  </a:extLst>
                </a:gridCol>
                <a:gridCol w="1624484">
                  <a:extLst>
                    <a:ext uri="{9D8B030D-6E8A-4147-A177-3AD203B41FA5}">
                      <a16:colId xmlns:a16="http://schemas.microsoft.com/office/drawing/2014/main" val="2713919939"/>
                    </a:ext>
                  </a:extLst>
                </a:gridCol>
                <a:gridCol w="1624484">
                  <a:extLst>
                    <a:ext uri="{9D8B030D-6E8A-4147-A177-3AD203B41FA5}">
                      <a16:colId xmlns:a16="http://schemas.microsoft.com/office/drawing/2014/main" val="38154820"/>
                    </a:ext>
                  </a:extLst>
                </a:gridCol>
              </a:tblGrid>
              <a:tr h="647069">
                <a:tc>
                  <a:txBody>
                    <a:bodyPr/>
                    <a:lstStyle/>
                    <a:p>
                      <a:pPr marL="0" marR="0">
                        <a:lnSpc>
                          <a:spcPct val="115000"/>
                        </a:lnSpc>
                        <a:spcAft>
                          <a:spcPts val="800"/>
                        </a:spcAft>
                        <a:buNone/>
                      </a:pPr>
                      <a:r>
                        <a:rPr lang="en-US" sz="1200" kern="100">
                          <a:effectLst/>
                        </a:rPr>
                        <a:t>Metric</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Current (1 City)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Target (4 Cities)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Gain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784268500"/>
                  </a:ext>
                </a:extLst>
              </a:tr>
              <a:tr h="381465">
                <a:tc>
                  <a:txBody>
                    <a:bodyPr/>
                    <a:lstStyle/>
                    <a:p>
                      <a:pPr marL="0" marR="0">
                        <a:lnSpc>
                          <a:spcPct val="115000"/>
                        </a:lnSpc>
                        <a:spcAft>
                          <a:spcPts val="800"/>
                        </a:spcAft>
                        <a:buNone/>
                      </a:pPr>
                      <a:r>
                        <a:rPr lang="en-US" sz="1200" kern="100">
                          <a:effectLst/>
                        </a:rPr>
                        <a:t>Revenue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₹6.6 Cr</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₹22–25 Cr</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 3x–4x</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263741628"/>
                  </a:ext>
                </a:extLst>
              </a:tr>
              <a:tr h="381465">
                <a:tc>
                  <a:txBody>
                    <a:bodyPr/>
                    <a:lstStyle/>
                    <a:p>
                      <a:pPr marL="0" marR="0">
                        <a:lnSpc>
                          <a:spcPct val="115000"/>
                        </a:lnSpc>
                        <a:spcAft>
                          <a:spcPts val="800"/>
                        </a:spcAft>
                        <a:buNone/>
                      </a:pPr>
                      <a:r>
                        <a:rPr lang="en-US" sz="1200" kern="100">
                          <a:effectLst/>
                        </a:rPr>
                        <a:t>Rating</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2.29</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 3.5</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 Brand-safe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971569675"/>
                  </a:ext>
                </a:extLst>
              </a:tr>
              <a:tr h="381465">
                <a:tc>
                  <a:txBody>
                    <a:bodyPr/>
                    <a:lstStyle/>
                    <a:p>
                      <a:pPr marL="0" marR="0">
                        <a:lnSpc>
                          <a:spcPct val="115000"/>
                        </a:lnSpc>
                        <a:spcAft>
                          <a:spcPts val="800"/>
                        </a:spcAft>
                        <a:buNone/>
                      </a:pPr>
                      <a:r>
                        <a:rPr lang="en-US" sz="1200" kern="100">
                          <a:effectLst/>
                        </a:rPr>
                        <a:t>Booking Reach</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3,900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~13,000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 Growth</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256448274"/>
                  </a:ext>
                </a:extLst>
              </a:tr>
              <a:tr h="381465">
                <a:tc>
                  <a:txBody>
                    <a:bodyPr/>
                    <a:lstStyle/>
                    <a:p>
                      <a:pPr marL="0" marR="0">
                        <a:lnSpc>
                          <a:spcPct val="115000"/>
                        </a:lnSpc>
                        <a:spcAft>
                          <a:spcPts val="800"/>
                        </a:spcAft>
                        <a:buNone/>
                      </a:pPr>
                      <a:r>
                        <a:rPr lang="en-US" sz="1200" kern="100" dirty="0">
                          <a:effectLst/>
                        </a:rPr>
                        <a:t>RevPAR</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₹4,000+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Hold / increase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 Margin-safe</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217702620"/>
                  </a:ext>
                </a:extLst>
              </a:tr>
            </a:tbl>
          </a:graphicData>
        </a:graphic>
      </p:graphicFrame>
      <p:sp>
        <p:nvSpPr>
          <p:cNvPr id="12" name="Rectangle 4">
            <a:extLst>
              <a:ext uri="{FF2B5EF4-FFF2-40B4-BE49-F238E27FC236}">
                <a16:creationId xmlns:a16="http://schemas.microsoft.com/office/drawing/2014/main" id="{76916E2A-3FD0-952A-59C1-D689B0FF3A50}"/>
              </a:ext>
            </a:extLst>
          </p:cNvPr>
          <p:cNvSpPr>
            <a:spLocks noChangeArrowheads="1"/>
          </p:cNvSpPr>
          <p:nvPr/>
        </p:nvSpPr>
        <p:spPr bwMode="auto">
          <a:xfrm>
            <a:off x="5418761" y="3869789"/>
            <a:ext cx="720051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 Forecasted Benefits (Year 1)</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96976B7B-25EA-FFA9-21EA-E399E8109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46" y="3160097"/>
            <a:ext cx="5006362" cy="3504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32512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31CF0F-395F-45DB-280D-EFF252FA5EF9}"/>
              </a:ext>
            </a:extLst>
          </p:cNvPr>
          <p:cNvGraphicFramePr>
            <a:graphicFrameLocks noGrp="1"/>
          </p:cNvGraphicFramePr>
          <p:nvPr>
            <p:extLst>
              <p:ext uri="{D42A27DB-BD31-4B8C-83A1-F6EECF244321}">
                <p14:modId xmlns:p14="http://schemas.microsoft.com/office/powerpoint/2010/main" val="1333254710"/>
              </p:ext>
            </p:extLst>
          </p:nvPr>
        </p:nvGraphicFramePr>
        <p:xfrm>
          <a:off x="76916" y="683859"/>
          <a:ext cx="11416992" cy="1281957"/>
        </p:xfrm>
        <a:graphic>
          <a:graphicData uri="http://schemas.openxmlformats.org/drawingml/2006/table">
            <a:tbl>
              <a:tblPr firstRow="1" firstCol="1" bandRow="1">
                <a:tableStyleId>{5C22544A-7EE6-4342-B048-85BDC9FD1C3A}</a:tableStyleId>
              </a:tblPr>
              <a:tblGrid>
                <a:gridCol w="2854248">
                  <a:extLst>
                    <a:ext uri="{9D8B030D-6E8A-4147-A177-3AD203B41FA5}">
                      <a16:colId xmlns:a16="http://schemas.microsoft.com/office/drawing/2014/main" val="2777050666"/>
                    </a:ext>
                  </a:extLst>
                </a:gridCol>
                <a:gridCol w="2854248">
                  <a:extLst>
                    <a:ext uri="{9D8B030D-6E8A-4147-A177-3AD203B41FA5}">
                      <a16:colId xmlns:a16="http://schemas.microsoft.com/office/drawing/2014/main" val="3583480922"/>
                    </a:ext>
                  </a:extLst>
                </a:gridCol>
                <a:gridCol w="2854248">
                  <a:extLst>
                    <a:ext uri="{9D8B030D-6E8A-4147-A177-3AD203B41FA5}">
                      <a16:colId xmlns:a16="http://schemas.microsoft.com/office/drawing/2014/main" val="2839046326"/>
                    </a:ext>
                  </a:extLst>
                </a:gridCol>
                <a:gridCol w="2854248">
                  <a:extLst>
                    <a:ext uri="{9D8B030D-6E8A-4147-A177-3AD203B41FA5}">
                      <a16:colId xmlns:a16="http://schemas.microsoft.com/office/drawing/2014/main" val="967948006"/>
                    </a:ext>
                  </a:extLst>
                </a:gridCol>
              </a:tblGrid>
              <a:tr h="427319">
                <a:tc>
                  <a:txBody>
                    <a:bodyPr/>
                    <a:lstStyle/>
                    <a:p>
                      <a:pPr marL="0" marR="0">
                        <a:lnSpc>
                          <a:spcPct val="115000"/>
                        </a:lnSpc>
                        <a:spcAft>
                          <a:spcPts val="800"/>
                        </a:spcAft>
                        <a:buNone/>
                      </a:pPr>
                      <a:r>
                        <a:rPr lang="en-US" sz="1200" kern="100" dirty="0">
                          <a:effectLst/>
                        </a:rPr>
                        <a:t>Day Type</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Total Bookings (%)</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Days in Category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Bookings per Day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348144167"/>
                  </a:ext>
                </a:extLst>
              </a:tr>
              <a:tr h="427319">
                <a:tc>
                  <a:txBody>
                    <a:bodyPr/>
                    <a:lstStyle/>
                    <a:p>
                      <a:pPr marL="0" marR="0">
                        <a:lnSpc>
                          <a:spcPct val="115000"/>
                        </a:lnSpc>
                        <a:spcAft>
                          <a:spcPts val="800"/>
                        </a:spcAft>
                        <a:buNone/>
                      </a:pPr>
                      <a:r>
                        <a:rPr lang="en-US" sz="1200" kern="100">
                          <a:effectLst/>
                        </a:rPr>
                        <a:t>Weekdays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50%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5 (Mon–Fri)</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10% per day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225898471"/>
                  </a:ext>
                </a:extLst>
              </a:tr>
              <a:tr h="427319">
                <a:tc>
                  <a:txBody>
                    <a:bodyPr/>
                    <a:lstStyle/>
                    <a:p>
                      <a:pPr marL="0" marR="0">
                        <a:lnSpc>
                          <a:spcPct val="115000"/>
                        </a:lnSpc>
                        <a:spcAft>
                          <a:spcPts val="800"/>
                        </a:spcAft>
                        <a:buNone/>
                      </a:pPr>
                      <a:r>
                        <a:rPr lang="en-US" sz="1200" kern="100">
                          <a:effectLst/>
                        </a:rPr>
                        <a:t>Weekends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50%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2 (Sat–Sun)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25% per day</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163630815"/>
                  </a:ext>
                </a:extLst>
              </a:tr>
            </a:tbl>
          </a:graphicData>
        </a:graphic>
      </p:graphicFrame>
      <p:sp>
        <p:nvSpPr>
          <p:cNvPr id="3" name="Rectangle 1">
            <a:extLst>
              <a:ext uri="{FF2B5EF4-FFF2-40B4-BE49-F238E27FC236}">
                <a16:creationId xmlns:a16="http://schemas.microsoft.com/office/drawing/2014/main" id="{1B30570B-527C-44F0-60E5-194CE356140A}"/>
              </a:ext>
            </a:extLst>
          </p:cNvPr>
          <p:cNvSpPr>
            <a:spLocks noChangeArrowheads="1"/>
          </p:cNvSpPr>
          <p:nvPr/>
        </p:nvSpPr>
        <p:spPr bwMode="auto">
          <a:xfrm>
            <a:off x="76917" y="99084"/>
            <a:ext cx="64320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Insight 1: Weekend Booking Density = 2.5× Weekday</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 </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Weekend days handle 2.5× more bookings per day</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 than weekdays</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F334114E-31BA-83CA-974E-DF4ED478C7FB}"/>
              </a:ext>
            </a:extLst>
          </p:cNvPr>
          <p:cNvGraphicFramePr>
            <a:graphicFrameLocks noGrp="1"/>
          </p:cNvGraphicFramePr>
          <p:nvPr>
            <p:extLst>
              <p:ext uri="{D42A27DB-BD31-4B8C-83A1-F6EECF244321}">
                <p14:modId xmlns:p14="http://schemas.microsoft.com/office/powerpoint/2010/main" val="2487208939"/>
              </p:ext>
            </p:extLst>
          </p:nvPr>
        </p:nvGraphicFramePr>
        <p:xfrm>
          <a:off x="76916" y="2344482"/>
          <a:ext cx="11416992" cy="1207135"/>
        </p:xfrm>
        <a:graphic>
          <a:graphicData uri="http://schemas.openxmlformats.org/drawingml/2006/table">
            <a:tbl>
              <a:tblPr firstRow="1" firstCol="1" bandRow="1">
                <a:tableStyleId>{5C22544A-7EE6-4342-B048-85BDC9FD1C3A}</a:tableStyleId>
              </a:tblPr>
              <a:tblGrid>
                <a:gridCol w="2854248">
                  <a:extLst>
                    <a:ext uri="{9D8B030D-6E8A-4147-A177-3AD203B41FA5}">
                      <a16:colId xmlns:a16="http://schemas.microsoft.com/office/drawing/2014/main" val="3903912990"/>
                    </a:ext>
                  </a:extLst>
                </a:gridCol>
                <a:gridCol w="2854248">
                  <a:extLst>
                    <a:ext uri="{9D8B030D-6E8A-4147-A177-3AD203B41FA5}">
                      <a16:colId xmlns:a16="http://schemas.microsoft.com/office/drawing/2014/main" val="2224180220"/>
                    </a:ext>
                  </a:extLst>
                </a:gridCol>
                <a:gridCol w="2854248">
                  <a:extLst>
                    <a:ext uri="{9D8B030D-6E8A-4147-A177-3AD203B41FA5}">
                      <a16:colId xmlns:a16="http://schemas.microsoft.com/office/drawing/2014/main" val="2291227230"/>
                    </a:ext>
                  </a:extLst>
                </a:gridCol>
                <a:gridCol w="2854248">
                  <a:extLst>
                    <a:ext uri="{9D8B030D-6E8A-4147-A177-3AD203B41FA5}">
                      <a16:colId xmlns:a16="http://schemas.microsoft.com/office/drawing/2014/main" val="725271481"/>
                    </a:ext>
                  </a:extLst>
                </a:gridCol>
              </a:tblGrid>
              <a:tr h="244009">
                <a:tc>
                  <a:txBody>
                    <a:bodyPr/>
                    <a:lstStyle/>
                    <a:p>
                      <a:pPr marL="0" marR="0">
                        <a:lnSpc>
                          <a:spcPct val="115000"/>
                        </a:lnSpc>
                        <a:spcAft>
                          <a:spcPts val="800"/>
                        </a:spcAft>
                        <a:buNone/>
                      </a:pPr>
                      <a:r>
                        <a:rPr lang="en-US" sz="1200" kern="100">
                          <a:effectLst/>
                        </a:rPr>
                        <a:t>Property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Avg Rating</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Revenue per Booking (₹)</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Interpretation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4151684900"/>
                  </a:ext>
                </a:extLst>
              </a:tr>
              <a:tr h="481563">
                <a:tc>
                  <a:txBody>
                    <a:bodyPr/>
                    <a:lstStyle/>
                    <a:p>
                      <a:pPr marL="0" marR="0">
                        <a:lnSpc>
                          <a:spcPct val="115000"/>
                        </a:lnSpc>
                        <a:spcAft>
                          <a:spcPts val="800"/>
                        </a:spcAft>
                        <a:buNone/>
                      </a:pPr>
                      <a:r>
                        <a:rPr lang="en-US" sz="1200" kern="100" dirty="0">
                          <a:effectLst/>
                        </a:rPr>
                        <a:t>Atliq Seasons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2.29</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₹16,606</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 Very poor experience despite high price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852821515"/>
                  </a:ext>
                </a:extLst>
              </a:tr>
              <a:tr h="481563">
                <a:tc>
                  <a:txBody>
                    <a:bodyPr/>
                    <a:lstStyle/>
                    <a:p>
                      <a:pPr marL="0" marR="0">
                        <a:lnSpc>
                          <a:spcPct val="115000"/>
                        </a:lnSpc>
                        <a:spcAft>
                          <a:spcPts val="800"/>
                        </a:spcAft>
                        <a:buNone/>
                      </a:pPr>
                      <a:r>
                        <a:rPr lang="en-US" sz="1200" kern="100" dirty="0">
                          <a:effectLst/>
                        </a:rPr>
                        <a:t>Atliq Grands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3.10</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₹12,417</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Below standard; suggests service inconsistencies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574412263"/>
                  </a:ext>
                </a:extLst>
              </a:tr>
            </a:tbl>
          </a:graphicData>
        </a:graphic>
      </p:graphicFrame>
      <p:sp>
        <p:nvSpPr>
          <p:cNvPr id="5" name="Rectangle 2">
            <a:extLst>
              <a:ext uri="{FF2B5EF4-FFF2-40B4-BE49-F238E27FC236}">
                <a16:creationId xmlns:a16="http://schemas.microsoft.com/office/drawing/2014/main" id="{93C95E8F-BE73-556F-03B5-82C97F28A551}"/>
              </a:ext>
            </a:extLst>
          </p:cNvPr>
          <p:cNvSpPr>
            <a:spLocks noChangeArrowheads="1"/>
          </p:cNvSpPr>
          <p:nvPr/>
        </p:nvSpPr>
        <p:spPr bwMode="auto">
          <a:xfrm>
            <a:off x="76916" y="2040891"/>
            <a:ext cx="464088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Insight 2: Service Quality Issues at Seasons &amp; Grands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02194D76-8933-5E94-1283-AE3A310A1C13}"/>
              </a:ext>
            </a:extLst>
          </p:cNvPr>
          <p:cNvGraphicFramePr>
            <a:graphicFrameLocks noGrp="1"/>
          </p:cNvGraphicFramePr>
          <p:nvPr>
            <p:extLst>
              <p:ext uri="{D42A27DB-BD31-4B8C-83A1-F6EECF244321}">
                <p14:modId xmlns:p14="http://schemas.microsoft.com/office/powerpoint/2010/main" val="1729000120"/>
              </p:ext>
            </p:extLst>
          </p:nvPr>
        </p:nvGraphicFramePr>
        <p:xfrm>
          <a:off x="96582" y="3985894"/>
          <a:ext cx="5438980" cy="2773023"/>
        </p:xfrm>
        <a:graphic>
          <a:graphicData uri="http://schemas.openxmlformats.org/drawingml/2006/table">
            <a:tbl>
              <a:tblPr firstRow="1" firstCol="1" bandRow="1">
                <a:tableStyleId>{5C22544A-7EE6-4342-B048-85BDC9FD1C3A}</a:tableStyleId>
              </a:tblPr>
              <a:tblGrid>
                <a:gridCol w="2719490">
                  <a:extLst>
                    <a:ext uri="{9D8B030D-6E8A-4147-A177-3AD203B41FA5}">
                      <a16:colId xmlns:a16="http://schemas.microsoft.com/office/drawing/2014/main" val="1120580363"/>
                    </a:ext>
                  </a:extLst>
                </a:gridCol>
                <a:gridCol w="2719490">
                  <a:extLst>
                    <a:ext uri="{9D8B030D-6E8A-4147-A177-3AD203B41FA5}">
                      <a16:colId xmlns:a16="http://schemas.microsoft.com/office/drawing/2014/main" val="2624586503"/>
                    </a:ext>
                  </a:extLst>
                </a:gridCol>
              </a:tblGrid>
              <a:tr h="485526">
                <a:tc>
                  <a:txBody>
                    <a:bodyPr/>
                    <a:lstStyle/>
                    <a:p>
                      <a:pPr marL="0" marR="0">
                        <a:lnSpc>
                          <a:spcPct val="115000"/>
                        </a:lnSpc>
                        <a:spcAft>
                          <a:spcPts val="800"/>
                        </a:spcAft>
                        <a:buNone/>
                      </a:pPr>
                      <a:r>
                        <a:rPr lang="en-US" sz="1200" kern="100">
                          <a:effectLst/>
                        </a:rPr>
                        <a:t>Recommendation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Justification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448130173"/>
                  </a:ext>
                </a:extLst>
              </a:tr>
              <a:tr h="485526">
                <a:tc>
                  <a:txBody>
                    <a:bodyPr/>
                    <a:lstStyle/>
                    <a:p>
                      <a:pPr marL="0" marR="0">
                        <a:lnSpc>
                          <a:spcPct val="115000"/>
                        </a:lnSpc>
                        <a:spcAft>
                          <a:spcPts val="800"/>
                        </a:spcAft>
                        <a:buNone/>
                      </a:pPr>
                      <a:r>
                        <a:rPr lang="en-US" sz="1200" kern="100">
                          <a:effectLst/>
                        </a:rPr>
                        <a:t>Conduct daily room checks before guest check-in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Poor reviews at Seasons demand strict QC</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797532812"/>
                  </a:ext>
                </a:extLst>
              </a:tr>
              <a:tr h="485526">
                <a:tc>
                  <a:txBody>
                    <a:bodyPr/>
                    <a:lstStyle/>
                    <a:p>
                      <a:pPr marL="0" marR="0">
                        <a:lnSpc>
                          <a:spcPct val="115000"/>
                        </a:lnSpc>
                        <a:spcAft>
                          <a:spcPts val="800"/>
                        </a:spcAft>
                        <a:buNone/>
                      </a:pPr>
                      <a:r>
                        <a:rPr lang="en-US" sz="1200" kern="100">
                          <a:effectLst/>
                        </a:rPr>
                        <a:t>Retrain staff at Seasons and Grands on cleaning &amp; hospitality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Needed to reach 3.5+ ratings benchmark</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781997195"/>
                  </a:ext>
                </a:extLst>
              </a:tr>
              <a:tr h="485526">
                <a:tc>
                  <a:txBody>
                    <a:bodyPr/>
                    <a:lstStyle/>
                    <a:p>
                      <a:pPr marL="0" marR="0">
                        <a:lnSpc>
                          <a:spcPct val="115000"/>
                        </a:lnSpc>
                        <a:spcAft>
                          <a:spcPts val="800"/>
                        </a:spcAft>
                        <a:buNone/>
                      </a:pPr>
                      <a:r>
                        <a:rPr lang="en-US" sz="1200" kern="100">
                          <a:effectLst/>
                        </a:rPr>
                        <a:t>Implement digital feedback in rooms (QR or SMS)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Capture real-time service issues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4016387823"/>
                  </a:ext>
                </a:extLst>
              </a:tr>
              <a:tr h="830919">
                <a:tc>
                  <a:txBody>
                    <a:bodyPr/>
                    <a:lstStyle/>
                    <a:p>
                      <a:pPr marL="0" marR="0">
                        <a:lnSpc>
                          <a:spcPct val="115000"/>
                        </a:lnSpc>
                        <a:spcAft>
                          <a:spcPts val="800"/>
                        </a:spcAft>
                        <a:buNone/>
                      </a:pPr>
                      <a:r>
                        <a:rPr lang="en-US" sz="1200" kern="100">
                          <a:effectLst/>
                        </a:rPr>
                        <a:t>Use SOP checklists for linen, bathrooms, amenities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Standardize quality across shifts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024367811"/>
                  </a:ext>
                </a:extLst>
              </a:tr>
            </a:tbl>
          </a:graphicData>
        </a:graphic>
      </p:graphicFrame>
      <p:sp>
        <p:nvSpPr>
          <p:cNvPr id="8" name="Rectangle 3">
            <a:extLst>
              <a:ext uri="{FF2B5EF4-FFF2-40B4-BE49-F238E27FC236}">
                <a16:creationId xmlns:a16="http://schemas.microsoft.com/office/drawing/2014/main" id="{F97561AA-2040-F308-66C4-D006416B8EF5}"/>
              </a:ext>
            </a:extLst>
          </p:cNvPr>
          <p:cNvSpPr>
            <a:spLocks noChangeArrowheads="1"/>
          </p:cNvSpPr>
          <p:nvPr/>
        </p:nvSpPr>
        <p:spPr bwMode="auto">
          <a:xfrm>
            <a:off x="76916" y="3673004"/>
            <a:ext cx="3835281" cy="625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 Housekeeping: Improve Quality Standards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1" name="Table 10">
            <a:extLst>
              <a:ext uri="{FF2B5EF4-FFF2-40B4-BE49-F238E27FC236}">
                <a16:creationId xmlns:a16="http://schemas.microsoft.com/office/drawing/2014/main" id="{17BAE9A8-C0AF-13A6-27D2-A1CE3123E925}"/>
              </a:ext>
            </a:extLst>
          </p:cNvPr>
          <p:cNvGraphicFramePr>
            <a:graphicFrameLocks noGrp="1"/>
          </p:cNvGraphicFramePr>
          <p:nvPr>
            <p:extLst>
              <p:ext uri="{D42A27DB-BD31-4B8C-83A1-F6EECF244321}">
                <p14:modId xmlns:p14="http://schemas.microsoft.com/office/powerpoint/2010/main" val="1515855206"/>
              </p:ext>
            </p:extLst>
          </p:nvPr>
        </p:nvGraphicFramePr>
        <p:xfrm>
          <a:off x="5804965" y="4067176"/>
          <a:ext cx="6046838" cy="2691740"/>
        </p:xfrm>
        <a:graphic>
          <a:graphicData uri="http://schemas.openxmlformats.org/drawingml/2006/table">
            <a:tbl>
              <a:tblPr firstRow="1" firstCol="1" bandRow="1">
                <a:tableStyleId>{5C22544A-7EE6-4342-B048-85BDC9FD1C3A}</a:tableStyleId>
              </a:tblPr>
              <a:tblGrid>
                <a:gridCol w="3023419">
                  <a:extLst>
                    <a:ext uri="{9D8B030D-6E8A-4147-A177-3AD203B41FA5}">
                      <a16:colId xmlns:a16="http://schemas.microsoft.com/office/drawing/2014/main" val="98264651"/>
                    </a:ext>
                  </a:extLst>
                </a:gridCol>
                <a:gridCol w="3023419">
                  <a:extLst>
                    <a:ext uri="{9D8B030D-6E8A-4147-A177-3AD203B41FA5}">
                      <a16:colId xmlns:a16="http://schemas.microsoft.com/office/drawing/2014/main" val="2666217839"/>
                    </a:ext>
                  </a:extLst>
                </a:gridCol>
              </a:tblGrid>
              <a:tr h="450610">
                <a:tc>
                  <a:txBody>
                    <a:bodyPr/>
                    <a:lstStyle/>
                    <a:p>
                      <a:pPr marL="0" marR="0">
                        <a:lnSpc>
                          <a:spcPct val="115000"/>
                        </a:lnSpc>
                        <a:spcAft>
                          <a:spcPts val="800"/>
                        </a:spcAft>
                        <a:buNone/>
                      </a:pPr>
                      <a:r>
                        <a:rPr lang="en-US" sz="1200" kern="100">
                          <a:effectLst/>
                        </a:rPr>
                        <a:t>Recommendation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Justification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31976640"/>
                  </a:ext>
                </a:extLst>
              </a:tr>
              <a:tr h="889300">
                <a:tc>
                  <a:txBody>
                    <a:bodyPr/>
                    <a:lstStyle/>
                    <a:p>
                      <a:pPr marL="0" marR="0">
                        <a:lnSpc>
                          <a:spcPct val="115000"/>
                        </a:lnSpc>
                        <a:spcAft>
                          <a:spcPts val="800"/>
                        </a:spcAft>
                        <a:buNone/>
                      </a:pPr>
                      <a:r>
                        <a:rPr lang="en-US" sz="1200" kern="100">
                          <a:effectLst/>
                        </a:rPr>
                        <a:t>Increase front desk &amp; housekeeping headcount by 25–30% on weekends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Weekend load is 2.5× higher per day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953113719"/>
                  </a:ext>
                </a:extLst>
              </a:tr>
              <a:tr h="450610">
                <a:tc>
                  <a:txBody>
                    <a:bodyPr/>
                    <a:lstStyle/>
                    <a:p>
                      <a:pPr marL="0" marR="0">
                        <a:lnSpc>
                          <a:spcPct val="115000"/>
                        </a:lnSpc>
                        <a:spcAft>
                          <a:spcPts val="800"/>
                        </a:spcAft>
                        <a:buNone/>
                      </a:pPr>
                      <a:r>
                        <a:rPr lang="en-US" sz="1200" kern="100">
                          <a:effectLst/>
                        </a:rPr>
                        <a:t>Stagger shift start times (morning check-out vs. evening check-in)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Improves turnaround and reduces guest waiting</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565737413"/>
                  </a:ext>
                </a:extLst>
              </a:tr>
              <a:tr h="450610">
                <a:tc>
                  <a:txBody>
                    <a:bodyPr/>
                    <a:lstStyle/>
                    <a:p>
                      <a:pPr marL="0" marR="0">
                        <a:lnSpc>
                          <a:spcPct val="115000"/>
                        </a:lnSpc>
                        <a:spcAft>
                          <a:spcPts val="800"/>
                        </a:spcAft>
                        <a:buNone/>
                      </a:pPr>
                      <a:r>
                        <a:rPr lang="en-US" sz="1200" kern="100">
                          <a:effectLst/>
                        </a:rPr>
                        <a:t>Hire flexible/part-time staff for Fri–Sun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Cuts weekday idle labor cost</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729725723"/>
                  </a:ext>
                </a:extLst>
              </a:tr>
              <a:tr h="450610">
                <a:tc>
                  <a:txBody>
                    <a:bodyPr/>
                    <a:lstStyle/>
                    <a:p>
                      <a:pPr marL="0" marR="0">
                        <a:lnSpc>
                          <a:spcPct val="115000"/>
                        </a:lnSpc>
                        <a:spcAft>
                          <a:spcPts val="800"/>
                        </a:spcAft>
                        <a:buNone/>
                      </a:pPr>
                      <a:r>
                        <a:rPr lang="en-US" sz="1200" kern="100">
                          <a:effectLst/>
                        </a:rPr>
                        <a:t>Use booking forecasts to plan rosters dynamically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Align ops with actual demand trends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278220482"/>
                  </a:ext>
                </a:extLst>
              </a:tr>
            </a:tbl>
          </a:graphicData>
        </a:graphic>
      </p:graphicFrame>
      <p:sp>
        <p:nvSpPr>
          <p:cNvPr id="12" name="Rectangle 6">
            <a:extLst>
              <a:ext uri="{FF2B5EF4-FFF2-40B4-BE49-F238E27FC236}">
                <a16:creationId xmlns:a16="http://schemas.microsoft.com/office/drawing/2014/main" id="{D8FAD7ED-E03D-5171-3F74-F0A18A602F72}"/>
              </a:ext>
            </a:extLst>
          </p:cNvPr>
          <p:cNvSpPr>
            <a:spLocks noChangeArrowheads="1"/>
          </p:cNvSpPr>
          <p:nvPr/>
        </p:nvSpPr>
        <p:spPr bwMode="auto">
          <a:xfrm>
            <a:off x="5653322" y="3588017"/>
            <a:ext cx="63501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 Staffing: Weekend Optimization</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9923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C66F30-3B10-569C-9375-73E11F5D9ADD}"/>
              </a:ext>
            </a:extLst>
          </p:cNvPr>
          <p:cNvSpPr txBox="1"/>
          <p:nvPr/>
        </p:nvSpPr>
        <p:spPr>
          <a:xfrm>
            <a:off x="78659" y="88490"/>
            <a:ext cx="3755922" cy="1077218"/>
          </a:xfrm>
          <a:prstGeom prst="rect">
            <a:avLst/>
          </a:prstGeom>
          <a:noFill/>
        </p:spPr>
        <p:txBody>
          <a:bodyPr wrap="square" rtlCol="0">
            <a:spAutoFit/>
          </a:bodyPr>
          <a:lstStyle/>
          <a:p>
            <a:r>
              <a:rPr lang="en-US" sz="3200" dirty="0"/>
              <a:t>Business Justification :</a:t>
            </a:r>
          </a:p>
        </p:txBody>
      </p:sp>
      <p:graphicFrame>
        <p:nvGraphicFramePr>
          <p:cNvPr id="3" name="Table 2">
            <a:extLst>
              <a:ext uri="{FF2B5EF4-FFF2-40B4-BE49-F238E27FC236}">
                <a16:creationId xmlns:a16="http://schemas.microsoft.com/office/drawing/2014/main" id="{FF413A46-CFBF-74C9-7785-286144DF159F}"/>
              </a:ext>
            </a:extLst>
          </p:cNvPr>
          <p:cNvGraphicFramePr>
            <a:graphicFrameLocks noGrp="1"/>
          </p:cNvGraphicFramePr>
          <p:nvPr>
            <p:extLst>
              <p:ext uri="{D42A27DB-BD31-4B8C-83A1-F6EECF244321}">
                <p14:modId xmlns:p14="http://schemas.microsoft.com/office/powerpoint/2010/main" val="3231839261"/>
              </p:ext>
            </p:extLst>
          </p:nvPr>
        </p:nvGraphicFramePr>
        <p:xfrm>
          <a:off x="253898" y="1939341"/>
          <a:ext cx="5035857" cy="3467868"/>
        </p:xfrm>
        <a:graphic>
          <a:graphicData uri="http://schemas.openxmlformats.org/drawingml/2006/table">
            <a:tbl>
              <a:tblPr firstRow="1" firstCol="1" bandRow="1">
                <a:tableStyleId>{5C22544A-7EE6-4342-B048-85BDC9FD1C3A}</a:tableStyleId>
              </a:tblPr>
              <a:tblGrid>
                <a:gridCol w="1678619">
                  <a:extLst>
                    <a:ext uri="{9D8B030D-6E8A-4147-A177-3AD203B41FA5}">
                      <a16:colId xmlns:a16="http://schemas.microsoft.com/office/drawing/2014/main" val="2297210821"/>
                    </a:ext>
                  </a:extLst>
                </a:gridCol>
                <a:gridCol w="1678619">
                  <a:extLst>
                    <a:ext uri="{9D8B030D-6E8A-4147-A177-3AD203B41FA5}">
                      <a16:colId xmlns:a16="http://schemas.microsoft.com/office/drawing/2014/main" val="161839786"/>
                    </a:ext>
                  </a:extLst>
                </a:gridCol>
                <a:gridCol w="1678619">
                  <a:extLst>
                    <a:ext uri="{9D8B030D-6E8A-4147-A177-3AD203B41FA5}">
                      <a16:colId xmlns:a16="http://schemas.microsoft.com/office/drawing/2014/main" val="490174291"/>
                    </a:ext>
                  </a:extLst>
                </a:gridCol>
              </a:tblGrid>
              <a:tr h="599873">
                <a:tc>
                  <a:txBody>
                    <a:bodyPr/>
                    <a:lstStyle/>
                    <a:p>
                      <a:pPr marL="0" marR="0">
                        <a:lnSpc>
                          <a:spcPct val="115000"/>
                        </a:lnSpc>
                        <a:spcAft>
                          <a:spcPts val="800"/>
                        </a:spcAft>
                        <a:buNone/>
                      </a:pPr>
                      <a:r>
                        <a:rPr lang="en-US" sz="1200" kern="100" dirty="0">
                          <a:effectLst/>
                        </a:rPr>
                        <a:t>Change</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Cost Estimate (Monthly)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Notes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949109260"/>
                  </a:ext>
                </a:extLst>
              </a:tr>
              <a:tr h="1183877">
                <a:tc>
                  <a:txBody>
                    <a:bodyPr/>
                    <a:lstStyle/>
                    <a:p>
                      <a:pPr marL="0" marR="0">
                        <a:lnSpc>
                          <a:spcPct val="115000"/>
                        </a:lnSpc>
                        <a:spcAft>
                          <a:spcPts val="800"/>
                        </a:spcAft>
                        <a:buNone/>
                      </a:pPr>
                      <a:r>
                        <a:rPr lang="en-US" sz="1200" kern="100">
                          <a:effectLst/>
                        </a:rPr>
                        <a:t>🔹 Housekeeping retraining (staff + audit tools)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₹1,00,000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SOPs, training materials, QC</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5129145"/>
                  </a:ext>
                </a:extLst>
              </a:tr>
              <a:tr h="842059">
                <a:tc>
                  <a:txBody>
                    <a:bodyPr/>
                    <a:lstStyle/>
                    <a:p>
                      <a:pPr marL="0" marR="0">
                        <a:lnSpc>
                          <a:spcPct val="115000"/>
                        </a:lnSpc>
                        <a:spcAft>
                          <a:spcPts val="800"/>
                        </a:spcAft>
                        <a:buNone/>
                      </a:pPr>
                      <a:r>
                        <a:rPr lang="en-US" sz="1200" kern="100">
                          <a:effectLst/>
                        </a:rPr>
                        <a:t>🔹 Additional weekend staffing (20–30%)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₹1,0,000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6 extra staff × ₹2.5k/weekend shift</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814584693"/>
                  </a:ext>
                </a:extLst>
              </a:tr>
              <a:tr h="842059">
                <a:tc>
                  <a:txBody>
                    <a:bodyPr/>
                    <a:lstStyle/>
                    <a:p>
                      <a:pPr marL="0" marR="0">
                        <a:lnSpc>
                          <a:spcPct val="115000"/>
                        </a:lnSpc>
                        <a:spcAft>
                          <a:spcPts val="800"/>
                        </a:spcAft>
                        <a:buNone/>
                      </a:pPr>
                      <a:r>
                        <a:rPr lang="en-US" sz="1200" kern="100">
                          <a:effectLst/>
                        </a:rPr>
                        <a:t>🔹 Tech for feedback (QR codes, dashboard)</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₹50,000 (one-time)</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Setup and monitoring system</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423200364"/>
                  </a:ext>
                </a:extLst>
              </a:tr>
            </a:tbl>
          </a:graphicData>
        </a:graphic>
      </p:graphicFrame>
      <p:sp>
        <p:nvSpPr>
          <p:cNvPr id="4" name="Rectangle 1">
            <a:extLst>
              <a:ext uri="{FF2B5EF4-FFF2-40B4-BE49-F238E27FC236}">
                <a16:creationId xmlns:a16="http://schemas.microsoft.com/office/drawing/2014/main" id="{55457B09-FEB6-1109-2FDE-1C6544764467}"/>
              </a:ext>
            </a:extLst>
          </p:cNvPr>
          <p:cNvSpPr>
            <a:spLocks noChangeArrowheads="1"/>
          </p:cNvSpPr>
          <p:nvPr/>
        </p:nvSpPr>
        <p:spPr bwMode="auto">
          <a:xfrm>
            <a:off x="253897" y="1450792"/>
            <a:ext cx="44164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Investment Estimates</a:t>
            </a:r>
            <a:endParaRPr kumimoji="0" lang="en-US" altLang="en-US" sz="2000" b="0" i="0" u="none" strike="noStrike" cap="none" normalizeH="0" baseline="0" dirty="0">
              <a:ln>
                <a:noFill/>
              </a:ln>
              <a:solidFill>
                <a:schemeClr val="tx1"/>
              </a:solidFill>
              <a:effectLst/>
            </a:endParaRPr>
          </a:p>
        </p:txBody>
      </p:sp>
      <p:sp>
        <p:nvSpPr>
          <p:cNvPr id="6" name="TextBox 5">
            <a:extLst>
              <a:ext uri="{FF2B5EF4-FFF2-40B4-BE49-F238E27FC236}">
                <a16:creationId xmlns:a16="http://schemas.microsoft.com/office/drawing/2014/main" id="{83675560-6818-EA8A-9172-50E415BC4F76}"/>
              </a:ext>
            </a:extLst>
          </p:cNvPr>
          <p:cNvSpPr txBox="1"/>
          <p:nvPr/>
        </p:nvSpPr>
        <p:spPr>
          <a:xfrm>
            <a:off x="147485" y="5543308"/>
            <a:ext cx="6135328"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 </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Total Monthly Cost</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 ₹2 Lakhs</a:t>
            </a:r>
            <a:b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b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 </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One-Time Setup</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 ₹0.5 Lakhs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AF2F6FF1-17D7-81A3-A662-711C70F5E830}"/>
              </a:ext>
            </a:extLst>
          </p:cNvPr>
          <p:cNvGraphicFramePr>
            <a:graphicFrameLocks noGrp="1"/>
          </p:cNvGraphicFramePr>
          <p:nvPr>
            <p:extLst>
              <p:ext uri="{D42A27DB-BD31-4B8C-83A1-F6EECF244321}">
                <p14:modId xmlns:p14="http://schemas.microsoft.com/office/powerpoint/2010/main" val="591275227"/>
              </p:ext>
            </p:extLst>
          </p:nvPr>
        </p:nvGraphicFramePr>
        <p:xfrm>
          <a:off x="5466735" y="1939341"/>
          <a:ext cx="6471367" cy="2715648"/>
        </p:xfrm>
        <a:graphic>
          <a:graphicData uri="http://schemas.openxmlformats.org/drawingml/2006/table">
            <a:tbl>
              <a:tblPr firstRow="1" firstCol="1" bandRow="1">
                <a:tableStyleId>{5C22544A-7EE6-4342-B048-85BDC9FD1C3A}</a:tableStyleId>
              </a:tblPr>
              <a:tblGrid>
                <a:gridCol w="1532086">
                  <a:extLst>
                    <a:ext uri="{9D8B030D-6E8A-4147-A177-3AD203B41FA5}">
                      <a16:colId xmlns:a16="http://schemas.microsoft.com/office/drawing/2014/main" val="2754501395"/>
                    </a:ext>
                  </a:extLst>
                </a:gridCol>
                <a:gridCol w="2608027">
                  <a:extLst>
                    <a:ext uri="{9D8B030D-6E8A-4147-A177-3AD203B41FA5}">
                      <a16:colId xmlns:a16="http://schemas.microsoft.com/office/drawing/2014/main" val="134800532"/>
                    </a:ext>
                  </a:extLst>
                </a:gridCol>
                <a:gridCol w="2331254">
                  <a:extLst>
                    <a:ext uri="{9D8B030D-6E8A-4147-A177-3AD203B41FA5}">
                      <a16:colId xmlns:a16="http://schemas.microsoft.com/office/drawing/2014/main" val="1751844578"/>
                    </a:ext>
                  </a:extLst>
                </a:gridCol>
              </a:tblGrid>
              <a:tr h="356012">
                <a:tc>
                  <a:txBody>
                    <a:bodyPr/>
                    <a:lstStyle/>
                    <a:p>
                      <a:pPr marL="0" marR="0">
                        <a:lnSpc>
                          <a:spcPct val="115000"/>
                        </a:lnSpc>
                        <a:spcAft>
                          <a:spcPts val="800"/>
                        </a:spcAft>
                        <a:buNone/>
                      </a:pPr>
                      <a:r>
                        <a:rPr lang="en-US" sz="1000" kern="100">
                          <a:effectLst/>
                        </a:rPr>
                        <a:t>Strategy Type</a:t>
                      </a:r>
                      <a:endParaRPr lang="en-US" sz="1000" kern="10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tc>
                  <a:txBody>
                    <a:bodyPr/>
                    <a:lstStyle/>
                    <a:p>
                      <a:pPr marL="0" marR="0">
                        <a:lnSpc>
                          <a:spcPct val="115000"/>
                        </a:lnSpc>
                        <a:spcAft>
                          <a:spcPts val="800"/>
                        </a:spcAft>
                        <a:buNone/>
                      </a:pPr>
                      <a:r>
                        <a:rPr lang="en-US" sz="1000" kern="100" dirty="0">
                          <a:effectLst/>
                        </a:rPr>
                        <a:t>Application</a:t>
                      </a:r>
                      <a:endParaRPr lang="en-US" sz="1000" kern="100" dirty="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tc>
                  <a:txBody>
                    <a:bodyPr/>
                    <a:lstStyle/>
                    <a:p>
                      <a:pPr marL="0" marR="0">
                        <a:lnSpc>
                          <a:spcPct val="115000"/>
                        </a:lnSpc>
                        <a:spcAft>
                          <a:spcPts val="800"/>
                        </a:spcAft>
                        <a:buNone/>
                      </a:pPr>
                      <a:r>
                        <a:rPr lang="en-US" sz="1000" kern="100">
                          <a:effectLst/>
                        </a:rPr>
                        <a:t>Scenario Impact</a:t>
                      </a:r>
                      <a:endParaRPr lang="en-US" sz="1000" kern="10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extLst>
                  <a:ext uri="{0D108BD9-81ED-4DB2-BD59-A6C34878D82A}">
                    <a16:rowId xmlns:a16="http://schemas.microsoft.com/office/drawing/2014/main" val="3182534484"/>
                  </a:ext>
                </a:extLst>
              </a:tr>
              <a:tr h="825685">
                <a:tc>
                  <a:txBody>
                    <a:bodyPr/>
                    <a:lstStyle/>
                    <a:p>
                      <a:pPr marL="0" marR="0">
                        <a:lnSpc>
                          <a:spcPct val="115000"/>
                        </a:lnSpc>
                        <a:spcAft>
                          <a:spcPts val="800"/>
                        </a:spcAft>
                        <a:buNone/>
                      </a:pPr>
                      <a:r>
                        <a:rPr lang="en-US" sz="1000" kern="100">
                          <a:effectLst/>
                        </a:rPr>
                        <a:t>Price Uplift + Elasticity+Bundle</a:t>
                      </a:r>
                      <a:endParaRPr lang="en-US" sz="1000" kern="10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tc>
                  <a:txBody>
                    <a:bodyPr/>
                    <a:lstStyle/>
                    <a:p>
                      <a:pPr marL="0" marR="0">
                        <a:lnSpc>
                          <a:spcPct val="115000"/>
                        </a:lnSpc>
                        <a:spcAft>
                          <a:spcPts val="800"/>
                        </a:spcAft>
                        <a:buNone/>
                      </a:pPr>
                      <a:r>
                        <a:rPr lang="en-US" sz="1000" kern="100">
                          <a:effectLst/>
                        </a:rPr>
                        <a:t>Blu &amp; Bay</a:t>
                      </a:r>
                      <a:endParaRPr lang="en-US" sz="1000" kern="10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tc>
                  <a:txBody>
                    <a:bodyPr/>
                    <a:lstStyle/>
                    <a:p>
                      <a:pPr marL="0" marR="0">
                        <a:lnSpc>
                          <a:spcPct val="115000"/>
                        </a:lnSpc>
                        <a:spcAft>
                          <a:spcPts val="800"/>
                        </a:spcAft>
                        <a:buNone/>
                      </a:pPr>
                      <a:r>
                        <a:rPr lang="en-US" sz="1000" kern="100">
                          <a:effectLst/>
                        </a:rPr>
                        <a:t>Revenue ↑ even with fewer bookings</a:t>
                      </a:r>
                      <a:endParaRPr lang="en-US" sz="1000" kern="10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extLst>
                  <a:ext uri="{0D108BD9-81ED-4DB2-BD59-A6C34878D82A}">
                    <a16:rowId xmlns:a16="http://schemas.microsoft.com/office/drawing/2014/main" val="1305840194"/>
                  </a:ext>
                </a:extLst>
              </a:tr>
              <a:tr h="825685">
                <a:tc>
                  <a:txBody>
                    <a:bodyPr/>
                    <a:lstStyle/>
                    <a:p>
                      <a:pPr marL="0" marR="0">
                        <a:lnSpc>
                          <a:spcPct val="115000"/>
                        </a:lnSpc>
                        <a:spcAft>
                          <a:spcPts val="800"/>
                        </a:spcAft>
                        <a:buNone/>
                      </a:pPr>
                      <a:r>
                        <a:rPr lang="en-US" sz="1000" kern="100">
                          <a:effectLst/>
                        </a:rPr>
                        <a:t>Operational Fix (Housekeeping)</a:t>
                      </a:r>
                      <a:endParaRPr lang="en-US" sz="1000" kern="10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tc>
                  <a:txBody>
                    <a:bodyPr/>
                    <a:lstStyle/>
                    <a:p>
                      <a:pPr marL="0" marR="0">
                        <a:lnSpc>
                          <a:spcPct val="115000"/>
                        </a:lnSpc>
                        <a:spcAft>
                          <a:spcPts val="800"/>
                        </a:spcAft>
                        <a:buNone/>
                      </a:pPr>
                      <a:r>
                        <a:rPr lang="en-US" sz="1000" kern="100">
                          <a:effectLst/>
                        </a:rPr>
                        <a:t>Seasons &amp; Grands</a:t>
                      </a:r>
                      <a:endParaRPr lang="en-US" sz="1000" kern="10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tc>
                  <a:txBody>
                    <a:bodyPr/>
                    <a:lstStyle/>
                    <a:p>
                      <a:pPr marL="0" marR="0">
                        <a:lnSpc>
                          <a:spcPct val="115000"/>
                        </a:lnSpc>
                        <a:spcAft>
                          <a:spcPts val="800"/>
                        </a:spcAft>
                        <a:buNone/>
                      </a:pPr>
                      <a:r>
                        <a:rPr lang="en-US" sz="1000" kern="100">
                          <a:effectLst/>
                        </a:rPr>
                        <a:t>Moderate booking uplift (ratings fix)</a:t>
                      </a:r>
                      <a:endParaRPr lang="en-US" sz="1000" kern="10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extLst>
                  <a:ext uri="{0D108BD9-81ED-4DB2-BD59-A6C34878D82A}">
                    <a16:rowId xmlns:a16="http://schemas.microsoft.com/office/drawing/2014/main" val="1374417236"/>
                  </a:ext>
                </a:extLst>
              </a:tr>
              <a:tr h="708266">
                <a:tc>
                  <a:txBody>
                    <a:bodyPr/>
                    <a:lstStyle/>
                    <a:p>
                      <a:pPr marL="0" marR="0">
                        <a:lnSpc>
                          <a:spcPct val="115000"/>
                        </a:lnSpc>
                        <a:spcAft>
                          <a:spcPts val="800"/>
                        </a:spcAft>
                        <a:buNone/>
                      </a:pPr>
                      <a:r>
                        <a:rPr lang="en-US" sz="1000" kern="100">
                          <a:effectLst/>
                        </a:rPr>
                        <a:t>Dynamic Staffing (Weekend)</a:t>
                      </a:r>
                      <a:endParaRPr lang="en-US" sz="1000" kern="10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tc>
                  <a:txBody>
                    <a:bodyPr/>
                    <a:lstStyle/>
                    <a:p>
                      <a:pPr marL="0" marR="0">
                        <a:lnSpc>
                          <a:spcPct val="115000"/>
                        </a:lnSpc>
                        <a:spcAft>
                          <a:spcPts val="800"/>
                        </a:spcAft>
                        <a:buNone/>
                      </a:pPr>
                      <a:r>
                        <a:rPr lang="en-US" sz="1000" kern="100">
                          <a:effectLst/>
                        </a:rPr>
                        <a:t>Seasons &amp; Grands</a:t>
                      </a:r>
                      <a:endParaRPr lang="en-US" sz="1000" kern="10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tc>
                  <a:txBody>
                    <a:bodyPr/>
                    <a:lstStyle/>
                    <a:p>
                      <a:pPr marL="0" marR="0">
                        <a:lnSpc>
                          <a:spcPct val="115000"/>
                        </a:lnSpc>
                        <a:spcAft>
                          <a:spcPts val="800"/>
                        </a:spcAft>
                        <a:buNone/>
                      </a:pPr>
                      <a:r>
                        <a:rPr lang="en-US" sz="1000" kern="100" dirty="0">
                          <a:effectLst/>
                        </a:rPr>
                        <a:t>Small but consistent booking uplift</a:t>
                      </a:r>
                      <a:endParaRPr lang="en-US" sz="1000" kern="100" dirty="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extLst>
                  <a:ext uri="{0D108BD9-81ED-4DB2-BD59-A6C34878D82A}">
                    <a16:rowId xmlns:a16="http://schemas.microsoft.com/office/drawing/2014/main" val="580495999"/>
                  </a:ext>
                </a:extLst>
              </a:tr>
            </a:tbl>
          </a:graphicData>
        </a:graphic>
      </p:graphicFrame>
      <p:sp>
        <p:nvSpPr>
          <p:cNvPr id="9" name="TextBox 8">
            <a:extLst>
              <a:ext uri="{FF2B5EF4-FFF2-40B4-BE49-F238E27FC236}">
                <a16:creationId xmlns:a16="http://schemas.microsoft.com/office/drawing/2014/main" id="{2A3202C4-5E43-310F-35C2-FD50452D5527}"/>
              </a:ext>
            </a:extLst>
          </p:cNvPr>
          <p:cNvSpPr txBox="1"/>
          <p:nvPr/>
        </p:nvSpPr>
        <p:spPr>
          <a:xfrm>
            <a:off x="5368413" y="4136678"/>
            <a:ext cx="6135328" cy="1308820"/>
          </a:xfrm>
          <a:prstGeom prst="rect">
            <a:avLst/>
          </a:prstGeom>
          <a:noFill/>
        </p:spPr>
        <p:txBody>
          <a:bodyPr wrap="square">
            <a:spAutoFit/>
          </a:bodyPr>
          <a:lstStyle/>
          <a:p>
            <a:pPr marL="0" marR="0">
              <a:lnSpc>
                <a:spcPct val="115000"/>
              </a:lnSpc>
              <a:spcAft>
                <a:spcPts val="800"/>
              </a:spcAft>
              <a:buNone/>
            </a:pPr>
            <a:r>
              <a:rPr lang="en-US" sz="2800" kern="100" dirty="0">
                <a:effectLst/>
                <a:latin typeface="Calibri" panose="020F0502020204030204" pitchFamily="34" charset="0"/>
                <a:ea typeface="Calibri" panose="020F0502020204030204" pitchFamily="34" charset="0"/>
                <a:cs typeface="Cordia New" panose="020B0304020202020204" pitchFamily="34" charset="-34"/>
              </a:rPr>
              <a:t> </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15000"/>
              </a:lnSpc>
              <a:spcAft>
                <a:spcPts val="800"/>
              </a:spcAft>
            </a:pPr>
            <a:r>
              <a:rPr lang="en-US" sz="1800" b="1" kern="100" dirty="0">
                <a:effectLst/>
                <a:latin typeface="Calibri" panose="020F0502020204030204" pitchFamily="34" charset="0"/>
                <a:ea typeface="Calibri" panose="020F0502020204030204" pitchFamily="34" charset="0"/>
                <a:cs typeface="Cordia New" panose="020B0304020202020204" pitchFamily="34" charset="-34"/>
              </a:rPr>
              <a:t>Goal</a:t>
            </a:r>
            <a:r>
              <a:rPr lang="en-US" sz="1800" kern="100" dirty="0">
                <a:effectLst/>
                <a:latin typeface="Calibri" panose="020F0502020204030204" pitchFamily="34" charset="0"/>
                <a:ea typeface="Calibri" panose="020F0502020204030204" pitchFamily="34" charset="0"/>
                <a:cs typeface="Cordia New" panose="020B0304020202020204" pitchFamily="34" charset="-34"/>
              </a:rPr>
              <a:t>: Increase bookings through better service quality and staffing alignment</a:t>
            </a:r>
          </a:p>
        </p:txBody>
      </p:sp>
    </p:spTree>
    <p:extLst>
      <p:ext uri="{BB962C8B-B14F-4D97-AF65-F5344CB8AC3E}">
        <p14:creationId xmlns:p14="http://schemas.microsoft.com/office/powerpoint/2010/main" val="3419951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D51164-DD4B-572A-D88F-2A88A30414D5}"/>
              </a:ext>
            </a:extLst>
          </p:cNvPr>
          <p:cNvSpPr txBox="1"/>
          <p:nvPr/>
        </p:nvSpPr>
        <p:spPr>
          <a:xfrm>
            <a:off x="117987" y="127818"/>
            <a:ext cx="7993626" cy="738664"/>
          </a:xfrm>
          <a:prstGeom prst="rect">
            <a:avLst/>
          </a:prstGeom>
          <a:noFill/>
        </p:spPr>
        <p:txBody>
          <a:bodyPr wrap="square" rtlCol="0">
            <a:spAutoFit/>
          </a:bodyPr>
          <a:lstStyle/>
          <a:p>
            <a:r>
              <a:rPr lang="en-US" dirty="0"/>
              <a:t>📊 Scenario Analysis:  Revenue Gain, ROI, and Payback Time period</a:t>
            </a:r>
          </a:p>
          <a:p>
            <a:endParaRPr lang="en-US" sz="2400" dirty="0"/>
          </a:p>
        </p:txBody>
      </p:sp>
      <p:graphicFrame>
        <p:nvGraphicFramePr>
          <p:cNvPr id="6" name="Table 5">
            <a:extLst>
              <a:ext uri="{FF2B5EF4-FFF2-40B4-BE49-F238E27FC236}">
                <a16:creationId xmlns:a16="http://schemas.microsoft.com/office/drawing/2014/main" id="{C7F51B89-9EC4-DF8F-C7A6-F061FB90C532}"/>
              </a:ext>
            </a:extLst>
          </p:cNvPr>
          <p:cNvGraphicFramePr>
            <a:graphicFrameLocks noGrp="1"/>
          </p:cNvGraphicFramePr>
          <p:nvPr>
            <p:extLst>
              <p:ext uri="{D42A27DB-BD31-4B8C-83A1-F6EECF244321}">
                <p14:modId xmlns:p14="http://schemas.microsoft.com/office/powerpoint/2010/main" val="2969365430"/>
              </p:ext>
            </p:extLst>
          </p:nvPr>
        </p:nvGraphicFramePr>
        <p:xfrm>
          <a:off x="216310" y="719665"/>
          <a:ext cx="11444751" cy="5474659"/>
        </p:xfrm>
        <a:graphic>
          <a:graphicData uri="http://schemas.openxmlformats.org/drawingml/2006/table">
            <a:tbl>
              <a:tblPr firstRow="1" bandRow="1">
                <a:tableStyleId>{5C22544A-7EE6-4342-B048-85BDC9FD1C3A}</a:tableStyleId>
              </a:tblPr>
              <a:tblGrid>
                <a:gridCol w="1634965">
                  <a:extLst>
                    <a:ext uri="{9D8B030D-6E8A-4147-A177-3AD203B41FA5}">
                      <a16:colId xmlns:a16="http://schemas.microsoft.com/office/drawing/2014/main" val="884660573"/>
                    </a:ext>
                  </a:extLst>
                </a:gridCol>
                <a:gridCol w="1634965">
                  <a:extLst>
                    <a:ext uri="{9D8B030D-6E8A-4147-A177-3AD203B41FA5}">
                      <a16:colId xmlns:a16="http://schemas.microsoft.com/office/drawing/2014/main" val="3696194501"/>
                    </a:ext>
                  </a:extLst>
                </a:gridCol>
                <a:gridCol w="1634965">
                  <a:extLst>
                    <a:ext uri="{9D8B030D-6E8A-4147-A177-3AD203B41FA5}">
                      <a16:colId xmlns:a16="http://schemas.microsoft.com/office/drawing/2014/main" val="162709735"/>
                    </a:ext>
                  </a:extLst>
                </a:gridCol>
                <a:gridCol w="2049637">
                  <a:extLst>
                    <a:ext uri="{9D8B030D-6E8A-4147-A177-3AD203B41FA5}">
                      <a16:colId xmlns:a16="http://schemas.microsoft.com/office/drawing/2014/main" val="332446207"/>
                    </a:ext>
                  </a:extLst>
                </a:gridCol>
                <a:gridCol w="1758245">
                  <a:extLst>
                    <a:ext uri="{9D8B030D-6E8A-4147-A177-3AD203B41FA5}">
                      <a16:colId xmlns:a16="http://schemas.microsoft.com/office/drawing/2014/main" val="494124441"/>
                    </a:ext>
                  </a:extLst>
                </a:gridCol>
                <a:gridCol w="1097009">
                  <a:extLst>
                    <a:ext uri="{9D8B030D-6E8A-4147-A177-3AD203B41FA5}">
                      <a16:colId xmlns:a16="http://schemas.microsoft.com/office/drawing/2014/main" val="102188391"/>
                    </a:ext>
                  </a:extLst>
                </a:gridCol>
                <a:gridCol w="1634965">
                  <a:extLst>
                    <a:ext uri="{9D8B030D-6E8A-4147-A177-3AD203B41FA5}">
                      <a16:colId xmlns:a16="http://schemas.microsoft.com/office/drawing/2014/main" val="3117303517"/>
                    </a:ext>
                  </a:extLst>
                </a:gridCol>
              </a:tblGrid>
              <a:tr h="779443">
                <a:tc>
                  <a:txBody>
                    <a:bodyPr/>
                    <a:lstStyle/>
                    <a:p>
                      <a:r>
                        <a:rPr lang="en-US" dirty="0"/>
                        <a:t>Property </a:t>
                      </a:r>
                    </a:p>
                  </a:txBody>
                  <a:tcPr/>
                </a:tc>
                <a:tc>
                  <a:txBody>
                    <a:bodyPr/>
                    <a:lstStyle/>
                    <a:p>
                      <a:r>
                        <a:rPr lang="en-US" dirty="0"/>
                        <a:t>Scenario</a:t>
                      </a:r>
                    </a:p>
                  </a:txBody>
                  <a:tcPr/>
                </a:tc>
                <a:tc>
                  <a:txBody>
                    <a:bodyPr/>
                    <a:lstStyle/>
                    <a:p>
                      <a:r>
                        <a:rPr lang="en-US" dirty="0"/>
                        <a:t>Revenue</a:t>
                      </a:r>
                    </a:p>
                    <a:p>
                      <a:r>
                        <a:rPr lang="en-US" dirty="0"/>
                        <a:t>Gain(Rs.)</a:t>
                      </a:r>
                    </a:p>
                  </a:txBody>
                  <a:tcPr/>
                </a:tc>
                <a:tc>
                  <a:txBody>
                    <a:bodyPr/>
                    <a:lstStyle/>
                    <a:p>
                      <a:r>
                        <a:rPr lang="en-US" dirty="0"/>
                        <a:t>Investment</a:t>
                      </a:r>
                    </a:p>
                    <a:p>
                      <a:r>
                        <a:rPr lang="en-US" dirty="0"/>
                        <a:t>(Rs.)</a:t>
                      </a:r>
                    </a:p>
                  </a:txBody>
                  <a:tcPr/>
                </a:tc>
                <a:tc>
                  <a:txBody>
                    <a:bodyPr/>
                    <a:lstStyle/>
                    <a:p>
                      <a:r>
                        <a:rPr lang="en-US" dirty="0"/>
                        <a:t>Net Gain(Rs.)</a:t>
                      </a:r>
                    </a:p>
                  </a:txBody>
                  <a:tcPr/>
                </a:tc>
                <a:tc>
                  <a:txBody>
                    <a:bodyPr/>
                    <a:lstStyle/>
                    <a:p>
                      <a:r>
                        <a:rPr lang="en-US" dirty="0"/>
                        <a:t>ROI</a:t>
                      </a:r>
                    </a:p>
                    <a:p>
                      <a:r>
                        <a:rPr lang="en-US" dirty="0"/>
                        <a:t>(%)</a:t>
                      </a:r>
                    </a:p>
                  </a:txBody>
                  <a:tcPr/>
                </a:tc>
                <a:tc>
                  <a:txBody>
                    <a:bodyPr/>
                    <a:lstStyle/>
                    <a:p>
                      <a:r>
                        <a:rPr lang="en-US" dirty="0"/>
                        <a:t>Payback</a:t>
                      </a:r>
                    </a:p>
                    <a:p>
                      <a:r>
                        <a:rPr lang="en-US" dirty="0"/>
                        <a:t>(Month)</a:t>
                      </a:r>
                    </a:p>
                  </a:txBody>
                  <a:tcPr/>
                </a:tc>
                <a:extLst>
                  <a:ext uri="{0D108BD9-81ED-4DB2-BD59-A6C34878D82A}">
                    <a16:rowId xmlns:a16="http://schemas.microsoft.com/office/drawing/2014/main" val="537981680"/>
                  </a:ext>
                </a:extLst>
              </a:tr>
              <a:tr h="1113490">
                <a:tc>
                  <a:txBody>
                    <a:bodyPr/>
                    <a:lstStyle/>
                    <a:p>
                      <a:r>
                        <a:rPr lang="en-US" sz="1800" kern="1200" dirty="0">
                          <a:solidFill>
                            <a:schemeClr val="dk1"/>
                          </a:solidFill>
                          <a:effectLst/>
                          <a:latin typeface="+mn-lt"/>
                          <a:ea typeface="+mn-ea"/>
                          <a:cs typeface="+mn-cs"/>
                        </a:rPr>
                        <a:t>Atliq Seasons </a:t>
                      </a:r>
                      <a:endParaRPr lang="en-US" dirty="0"/>
                    </a:p>
                  </a:txBody>
                  <a:tcPr/>
                </a:tc>
                <a:tc>
                  <a:txBody>
                    <a:bodyPr/>
                    <a:lstStyle/>
                    <a:p>
                      <a:r>
                        <a:rPr lang="en-US" sz="1800" kern="1200" dirty="0">
                          <a:solidFill>
                            <a:schemeClr val="dk1"/>
                          </a:solidFill>
                          <a:effectLst/>
                          <a:latin typeface="+mn-lt"/>
                          <a:ea typeface="+mn-ea"/>
                          <a:cs typeface="+mn-cs"/>
                        </a:rPr>
                        <a:t>Best Case (15% Inc in Bookings)</a:t>
                      </a:r>
                      <a:endParaRPr lang="en-US" dirty="0"/>
                    </a:p>
                  </a:txBody>
                  <a:tcPr/>
                </a:tc>
                <a:tc>
                  <a:txBody>
                    <a:bodyPr/>
                    <a:lstStyle/>
                    <a:p>
                      <a:r>
                        <a:rPr lang="en-US" sz="1800" kern="1200" dirty="0">
                          <a:solidFill>
                            <a:schemeClr val="dk1"/>
                          </a:solidFill>
                          <a:effectLst/>
                          <a:latin typeface="+mn-lt"/>
                          <a:ea typeface="+mn-ea"/>
                          <a:cs typeface="+mn-cs"/>
                        </a:rPr>
                        <a:t>8217423 </a:t>
                      </a:r>
                      <a:endParaRPr lang="en-US" dirty="0"/>
                    </a:p>
                  </a:txBody>
                  <a:tcPr/>
                </a:tc>
                <a:tc>
                  <a:txBody>
                    <a:bodyPr/>
                    <a:lstStyle/>
                    <a:p>
                      <a:r>
                        <a:rPr lang="en-US" sz="1800" kern="1200" dirty="0">
                          <a:solidFill>
                            <a:schemeClr val="dk1"/>
                          </a:solidFill>
                          <a:effectLst/>
                          <a:latin typeface="+mn-lt"/>
                          <a:ea typeface="+mn-ea"/>
                          <a:cs typeface="+mn-cs"/>
                        </a:rPr>
                        <a:t> 2400000 </a:t>
                      </a:r>
                      <a:endParaRPr lang="en-US" dirty="0"/>
                    </a:p>
                  </a:txBody>
                  <a:tcPr/>
                </a:tc>
                <a:tc>
                  <a:txBody>
                    <a:bodyPr/>
                    <a:lstStyle/>
                    <a:p>
                      <a:r>
                        <a:rPr lang="en-US" sz="1800" kern="1200" dirty="0">
                          <a:solidFill>
                            <a:schemeClr val="dk1"/>
                          </a:solidFill>
                          <a:effectLst/>
                          <a:latin typeface="+mn-lt"/>
                          <a:ea typeface="+mn-ea"/>
                          <a:cs typeface="+mn-cs"/>
                        </a:rPr>
                        <a:t> 5817423 </a:t>
                      </a:r>
                      <a:endParaRPr lang="en-US" dirty="0"/>
                    </a:p>
                  </a:txBody>
                  <a:tcPr/>
                </a:tc>
                <a:tc>
                  <a:txBody>
                    <a:bodyPr/>
                    <a:lstStyle/>
                    <a:p>
                      <a:r>
                        <a:rPr lang="en-US" dirty="0"/>
                        <a:t>242.39</a:t>
                      </a:r>
                    </a:p>
                  </a:txBody>
                  <a:tcPr/>
                </a:tc>
                <a:tc>
                  <a:txBody>
                    <a:bodyPr/>
                    <a:lstStyle/>
                    <a:p>
                      <a:r>
                        <a:rPr lang="en-US" dirty="0"/>
                        <a:t>5</a:t>
                      </a:r>
                    </a:p>
                  </a:txBody>
                  <a:tcPr/>
                </a:tc>
                <a:extLst>
                  <a:ext uri="{0D108BD9-81ED-4DB2-BD59-A6C34878D82A}">
                    <a16:rowId xmlns:a16="http://schemas.microsoft.com/office/drawing/2014/main" val="471833598"/>
                  </a:ext>
                </a:extLst>
              </a:tr>
              <a:tr h="1113490">
                <a:tc>
                  <a:txBody>
                    <a:bodyPr/>
                    <a:lstStyle/>
                    <a:p>
                      <a:r>
                        <a:rPr lang="en-US" sz="1800" kern="1200" dirty="0">
                          <a:solidFill>
                            <a:schemeClr val="dk1"/>
                          </a:solidFill>
                          <a:effectLst/>
                          <a:latin typeface="+mn-lt"/>
                          <a:ea typeface="+mn-ea"/>
                          <a:cs typeface="+mn-cs"/>
                        </a:rPr>
                        <a:t>Atliq Seasons </a:t>
                      </a:r>
                      <a:endParaRPr lang="en-US" dirty="0"/>
                    </a:p>
                  </a:txBody>
                  <a:tcPr/>
                </a:tc>
                <a:tc>
                  <a:txBody>
                    <a:bodyPr/>
                    <a:lstStyle/>
                    <a:p>
                      <a:r>
                        <a:rPr lang="en-US" sz="1800" kern="1200" dirty="0">
                          <a:solidFill>
                            <a:schemeClr val="dk1"/>
                          </a:solidFill>
                          <a:effectLst/>
                          <a:latin typeface="+mn-lt"/>
                          <a:ea typeface="+mn-ea"/>
                          <a:cs typeface="+mn-cs"/>
                        </a:rPr>
                        <a:t>Likely Case (10% Inc in Bookings)</a:t>
                      </a:r>
                      <a:endParaRPr lang="en-US" dirty="0"/>
                    </a:p>
                  </a:txBody>
                  <a:tcPr/>
                </a:tc>
                <a:tc>
                  <a:txBody>
                    <a:bodyPr/>
                    <a:lstStyle/>
                    <a:p>
                      <a:r>
                        <a:rPr lang="en-US" sz="1800" kern="1200" dirty="0">
                          <a:solidFill>
                            <a:schemeClr val="dk1"/>
                          </a:solidFill>
                          <a:effectLst/>
                          <a:latin typeface="+mn-lt"/>
                          <a:ea typeface="+mn-ea"/>
                          <a:cs typeface="+mn-cs"/>
                        </a:rPr>
                        <a:t> 5484784 </a:t>
                      </a:r>
                      <a:endParaRPr lang="en-US" dirty="0"/>
                    </a:p>
                  </a:txBody>
                  <a:tcPr/>
                </a:tc>
                <a:tc>
                  <a:txBody>
                    <a:bodyPr/>
                    <a:lstStyle/>
                    <a:p>
                      <a:r>
                        <a:rPr lang="en-US" sz="1800" kern="1200" dirty="0">
                          <a:solidFill>
                            <a:schemeClr val="dk1"/>
                          </a:solidFill>
                          <a:effectLst/>
                          <a:latin typeface="+mn-lt"/>
                          <a:ea typeface="+mn-ea"/>
                          <a:cs typeface="+mn-cs"/>
                        </a:rPr>
                        <a:t> 2400000 </a:t>
                      </a:r>
                      <a:endParaRPr lang="en-US" dirty="0"/>
                    </a:p>
                  </a:txBody>
                  <a:tcPr/>
                </a:tc>
                <a:tc>
                  <a:txBody>
                    <a:bodyPr/>
                    <a:lstStyle/>
                    <a:p>
                      <a:r>
                        <a:rPr lang="en-US" sz="1800" kern="1200" dirty="0">
                          <a:solidFill>
                            <a:schemeClr val="dk1"/>
                          </a:solidFill>
                          <a:effectLst/>
                          <a:latin typeface="+mn-lt"/>
                          <a:ea typeface="+mn-ea"/>
                          <a:cs typeface="+mn-cs"/>
                        </a:rPr>
                        <a:t>3084784 </a:t>
                      </a:r>
                      <a:endParaRPr lang="en-US" dirty="0"/>
                    </a:p>
                  </a:txBody>
                  <a:tcPr/>
                </a:tc>
                <a:tc>
                  <a:txBody>
                    <a:bodyPr/>
                    <a:lstStyle/>
                    <a:p>
                      <a:r>
                        <a:rPr lang="en-US" dirty="0"/>
                        <a:t>128.53</a:t>
                      </a:r>
                    </a:p>
                  </a:txBody>
                  <a:tcPr/>
                </a:tc>
                <a:tc>
                  <a:txBody>
                    <a:bodyPr/>
                    <a:lstStyle/>
                    <a:p>
                      <a:r>
                        <a:rPr lang="en-US" dirty="0"/>
                        <a:t>9.3</a:t>
                      </a:r>
                    </a:p>
                  </a:txBody>
                  <a:tcPr/>
                </a:tc>
                <a:extLst>
                  <a:ext uri="{0D108BD9-81ED-4DB2-BD59-A6C34878D82A}">
                    <a16:rowId xmlns:a16="http://schemas.microsoft.com/office/drawing/2014/main" val="1786175694"/>
                  </a:ext>
                </a:extLst>
              </a:tr>
              <a:tr h="1113490">
                <a:tc>
                  <a:txBody>
                    <a:bodyPr/>
                    <a:lstStyle/>
                    <a:p>
                      <a:r>
                        <a:rPr lang="en-US" sz="1800" kern="1200" dirty="0">
                          <a:solidFill>
                            <a:schemeClr val="dk1"/>
                          </a:solidFill>
                          <a:effectLst/>
                          <a:latin typeface="+mn-lt"/>
                          <a:ea typeface="+mn-ea"/>
                          <a:cs typeface="+mn-cs"/>
                        </a:rPr>
                        <a:t>Atliq Seasons </a:t>
                      </a:r>
                      <a:endParaRPr lang="en-US" dirty="0"/>
                    </a:p>
                  </a:txBody>
                  <a:tcPr/>
                </a:tc>
                <a:tc>
                  <a:txBody>
                    <a:bodyPr/>
                    <a:lstStyle/>
                    <a:p>
                      <a:r>
                        <a:rPr lang="en-US" sz="1800" kern="1200" dirty="0">
                          <a:solidFill>
                            <a:schemeClr val="dk1"/>
                          </a:solidFill>
                          <a:effectLst/>
                          <a:latin typeface="+mn-lt"/>
                          <a:ea typeface="+mn-ea"/>
                          <a:cs typeface="+mn-cs"/>
                        </a:rPr>
                        <a:t>Worst Case (5% Inc in Bookings)</a:t>
                      </a:r>
                      <a:endParaRPr lang="en-US" dirty="0"/>
                    </a:p>
                  </a:txBody>
                  <a:tcPr/>
                </a:tc>
                <a:tc>
                  <a:txBody>
                    <a:bodyPr/>
                    <a:lstStyle/>
                    <a:p>
                      <a:r>
                        <a:rPr lang="en-US" sz="1800" kern="1200" dirty="0">
                          <a:solidFill>
                            <a:schemeClr val="dk1"/>
                          </a:solidFill>
                          <a:effectLst/>
                          <a:latin typeface="+mn-lt"/>
                          <a:ea typeface="+mn-ea"/>
                          <a:cs typeface="+mn-cs"/>
                        </a:rPr>
                        <a:t>2732626 </a:t>
                      </a:r>
                      <a:endParaRPr lang="en-US" dirty="0"/>
                    </a:p>
                  </a:txBody>
                  <a:tcPr/>
                </a:tc>
                <a:tc>
                  <a:txBody>
                    <a:bodyPr/>
                    <a:lstStyle/>
                    <a:p>
                      <a:r>
                        <a:rPr lang="en-US" sz="1800" kern="1200" dirty="0">
                          <a:solidFill>
                            <a:schemeClr val="dk1"/>
                          </a:solidFill>
                          <a:effectLst/>
                          <a:latin typeface="+mn-lt"/>
                          <a:ea typeface="+mn-ea"/>
                          <a:cs typeface="+mn-cs"/>
                        </a:rPr>
                        <a:t> 2400000 </a:t>
                      </a:r>
                      <a:endParaRPr lang="en-US" dirty="0"/>
                    </a:p>
                  </a:txBody>
                  <a:tcPr/>
                </a:tc>
                <a:tc>
                  <a:txBody>
                    <a:bodyPr/>
                    <a:lstStyle/>
                    <a:p>
                      <a:r>
                        <a:rPr lang="en-US" sz="1800" kern="1200" dirty="0">
                          <a:solidFill>
                            <a:schemeClr val="dk1"/>
                          </a:solidFill>
                          <a:effectLst/>
                          <a:latin typeface="+mn-lt"/>
                          <a:ea typeface="+mn-ea"/>
                          <a:cs typeface="+mn-cs"/>
                        </a:rPr>
                        <a:t> 332626 </a:t>
                      </a:r>
                      <a:endParaRPr lang="en-US" dirty="0"/>
                    </a:p>
                  </a:txBody>
                  <a:tcPr/>
                </a:tc>
                <a:tc>
                  <a:txBody>
                    <a:bodyPr/>
                    <a:lstStyle/>
                    <a:p>
                      <a:r>
                        <a:rPr lang="en-US" dirty="0"/>
                        <a:t>13.86</a:t>
                      </a:r>
                    </a:p>
                  </a:txBody>
                  <a:tcPr/>
                </a:tc>
                <a:tc>
                  <a:txBody>
                    <a:bodyPr/>
                    <a:lstStyle/>
                    <a:p>
                      <a:r>
                        <a:rPr lang="en-US" dirty="0"/>
                        <a:t>86.6</a:t>
                      </a:r>
                    </a:p>
                  </a:txBody>
                  <a:tcPr/>
                </a:tc>
                <a:extLst>
                  <a:ext uri="{0D108BD9-81ED-4DB2-BD59-A6C34878D82A}">
                    <a16:rowId xmlns:a16="http://schemas.microsoft.com/office/drawing/2014/main" val="1943047149"/>
                  </a:ext>
                </a:extLst>
              </a:tr>
              <a:tr h="451582">
                <a:tc>
                  <a:txBody>
                    <a:bodyPr/>
                    <a:lstStyle/>
                    <a:p>
                      <a:r>
                        <a:rPr lang="en-US" sz="1800" kern="1200" dirty="0">
                          <a:solidFill>
                            <a:schemeClr val="dk1"/>
                          </a:solidFill>
                          <a:effectLst/>
                          <a:latin typeface="+mn-lt"/>
                          <a:ea typeface="+mn-ea"/>
                          <a:cs typeface="+mn-cs"/>
                        </a:rPr>
                        <a:t> Atliq Grands </a:t>
                      </a:r>
                      <a:endParaRPr lang="en-US" dirty="0"/>
                    </a:p>
                  </a:txBody>
                  <a:tcPr/>
                </a:tc>
                <a:tc>
                  <a:txBody>
                    <a:bodyPr/>
                    <a:lstStyle/>
                    <a:p>
                      <a:r>
                        <a:rPr lang="en-US" sz="1800" kern="1200" dirty="0">
                          <a:solidFill>
                            <a:schemeClr val="dk1"/>
                          </a:solidFill>
                          <a:effectLst/>
                          <a:latin typeface="+mn-lt"/>
                          <a:ea typeface="+mn-ea"/>
                          <a:cs typeface="+mn-cs"/>
                        </a:rPr>
                        <a:t>Best Case </a:t>
                      </a:r>
                      <a:endParaRPr lang="en-US" dirty="0"/>
                    </a:p>
                  </a:txBody>
                  <a:tcPr/>
                </a:tc>
                <a:tc>
                  <a:txBody>
                    <a:bodyPr/>
                    <a:lstStyle/>
                    <a:p>
                      <a:r>
                        <a:rPr lang="en-US" sz="1800" kern="1200" dirty="0">
                          <a:solidFill>
                            <a:schemeClr val="dk1"/>
                          </a:solidFill>
                          <a:effectLst/>
                          <a:latin typeface="+mn-lt"/>
                          <a:ea typeface="+mn-ea"/>
                          <a:cs typeface="+mn-cs"/>
                        </a:rPr>
                        <a:t> 26146654 </a:t>
                      </a:r>
                      <a:endParaRPr lang="en-US" dirty="0"/>
                    </a:p>
                  </a:txBody>
                  <a:tcPr/>
                </a:tc>
                <a:tc>
                  <a:txBody>
                    <a:bodyPr/>
                    <a:lstStyle/>
                    <a:p>
                      <a:r>
                        <a:rPr lang="en-US" sz="1800" kern="1200" dirty="0">
                          <a:solidFill>
                            <a:schemeClr val="dk1"/>
                          </a:solidFill>
                          <a:effectLst/>
                          <a:latin typeface="+mn-lt"/>
                          <a:ea typeface="+mn-ea"/>
                          <a:cs typeface="+mn-cs"/>
                        </a:rPr>
                        <a:t> 2400000 </a:t>
                      </a:r>
                      <a:endParaRPr lang="en-US" dirty="0"/>
                    </a:p>
                  </a:txBody>
                  <a:tcPr/>
                </a:tc>
                <a:tc>
                  <a:txBody>
                    <a:bodyPr/>
                    <a:lstStyle/>
                    <a:p>
                      <a:r>
                        <a:rPr lang="en-US" sz="1800" kern="1200" dirty="0">
                          <a:solidFill>
                            <a:schemeClr val="dk1"/>
                          </a:solidFill>
                          <a:effectLst/>
                          <a:latin typeface="+mn-lt"/>
                          <a:ea typeface="+mn-ea"/>
                          <a:cs typeface="+mn-cs"/>
                        </a:rPr>
                        <a:t>23746654 </a:t>
                      </a:r>
                      <a:endParaRPr lang="en-US" dirty="0"/>
                    </a:p>
                  </a:txBody>
                  <a:tcPr/>
                </a:tc>
                <a:tc>
                  <a:txBody>
                    <a:bodyPr/>
                    <a:lstStyle/>
                    <a:p>
                      <a:r>
                        <a:rPr lang="en-US" dirty="0"/>
                        <a:t>989.44</a:t>
                      </a:r>
                    </a:p>
                  </a:txBody>
                  <a:tcPr/>
                </a:tc>
                <a:tc>
                  <a:txBody>
                    <a:bodyPr/>
                    <a:lstStyle/>
                    <a:p>
                      <a:r>
                        <a:rPr lang="en-US" dirty="0"/>
                        <a:t>1.2</a:t>
                      </a:r>
                    </a:p>
                  </a:txBody>
                  <a:tcPr/>
                </a:tc>
                <a:extLst>
                  <a:ext uri="{0D108BD9-81ED-4DB2-BD59-A6C34878D82A}">
                    <a16:rowId xmlns:a16="http://schemas.microsoft.com/office/drawing/2014/main" val="2212128266"/>
                  </a:ext>
                </a:extLst>
              </a:tr>
              <a:tr h="451582">
                <a:tc>
                  <a:txBody>
                    <a:bodyPr/>
                    <a:lstStyle/>
                    <a:p>
                      <a:r>
                        <a:rPr lang="en-US" sz="1800" kern="1200" dirty="0">
                          <a:solidFill>
                            <a:schemeClr val="dk1"/>
                          </a:solidFill>
                          <a:effectLst/>
                          <a:latin typeface="+mn-lt"/>
                          <a:ea typeface="+mn-ea"/>
                          <a:cs typeface="+mn-cs"/>
                        </a:rPr>
                        <a:t> Atliq Grands </a:t>
                      </a:r>
                      <a:endParaRPr lang="en-US" dirty="0"/>
                    </a:p>
                  </a:txBody>
                  <a:tcPr/>
                </a:tc>
                <a:tc>
                  <a:txBody>
                    <a:bodyPr/>
                    <a:lstStyle/>
                    <a:p>
                      <a:r>
                        <a:rPr lang="en-US" sz="1800" kern="1200" dirty="0">
                          <a:solidFill>
                            <a:schemeClr val="dk1"/>
                          </a:solidFill>
                          <a:effectLst/>
                          <a:latin typeface="+mn-lt"/>
                          <a:ea typeface="+mn-ea"/>
                          <a:cs typeface="+mn-cs"/>
                        </a:rPr>
                        <a:t>Likely Case </a:t>
                      </a:r>
                      <a:endParaRPr lang="en-US" dirty="0"/>
                    </a:p>
                  </a:txBody>
                  <a:tcPr/>
                </a:tc>
                <a:tc>
                  <a:txBody>
                    <a:bodyPr/>
                    <a:lstStyle/>
                    <a:p>
                      <a:r>
                        <a:rPr lang="en-US" sz="1800" kern="1200" dirty="0">
                          <a:solidFill>
                            <a:schemeClr val="dk1"/>
                          </a:solidFill>
                          <a:effectLst/>
                          <a:latin typeface="+mn-lt"/>
                          <a:ea typeface="+mn-ea"/>
                          <a:cs typeface="+mn-cs"/>
                        </a:rPr>
                        <a:t> 17426214 </a:t>
                      </a:r>
                      <a:endParaRPr lang="en-US" dirty="0"/>
                    </a:p>
                  </a:txBody>
                  <a:tcPr/>
                </a:tc>
                <a:tc>
                  <a:txBody>
                    <a:bodyPr/>
                    <a:lstStyle/>
                    <a:p>
                      <a:r>
                        <a:rPr lang="en-US" sz="1800" kern="1200" dirty="0">
                          <a:solidFill>
                            <a:schemeClr val="dk1"/>
                          </a:solidFill>
                          <a:effectLst/>
                          <a:latin typeface="+mn-lt"/>
                          <a:ea typeface="+mn-ea"/>
                          <a:cs typeface="+mn-cs"/>
                        </a:rPr>
                        <a:t> 2400000 </a:t>
                      </a:r>
                      <a:endParaRPr lang="en-US" dirty="0"/>
                    </a:p>
                  </a:txBody>
                  <a:tcPr/>
                </a:tc>
                <a:tc>
                  <a:txBody>
                    <a:bodyPr/>
                    <a:lstStyle/>
                    <a:p>
                      <a:r>
                        <a:rPr lang="en-US" sz="1800" kern="1200" dirty="0">
                          <a:solidFill>
                            <a:schemeClr val="dk1"/>
                          </a:solidFill>
                          <a:effectLst/>
                          <a:latin typeface="+mn-lt"/>
                          <a:ea typeface="+mn-ea"/>
                          <a:cs typeface="+mn-cs"/>
                        </a:rPr>
                        <a:t>15026214 </a:t>
                      </a:r>
                      <a:endParaRPr lang="en-US" dirty="0"/>
                    </a:p>
                  </a:txBody>
                  <a:tcPr/>
                </a:tc>
                <a:tc>
                  <a:txBody>
                    <a:bodyPr/>
                    <a:lstStyle/>
                    <a:p>
                      <a:r>
                        <a:rPr lang="en-US" dirty="0"/>
                        <a:t>626.09</a:t>
                      </a:r>
                    </a:p>
                  </a:txBody>
                  <a:tcPr/>
                </a:tc>
                <a:tc>
                  <a:txBody>
                    <a:bodyPr/>
                    <a:lstStyle/>
                    <a:p>
                      <a:r>
                        <a:rPr lang="en-US" dirty="0"/>
                        <a:t>1.9</a:t>
                      </a:r>
                    </a:p>
                  </a:txBody>
                  <a:tcPr/>
                </a:tc>
                <a:extLst>
                  <a:ext uri="{0D108BD9-81ED-4DB2-BD59-A6C34878D82A}">
                    <a16:rowId xmlns:a16="http://schemas.microsoft.com/office/drawing/2014/main" val="71460530"/>
                  </a:ext>
                </a:extLst>
              </a:tr>
              <a:tr h="451582">
                <a:tc>
                  <a:txBody>
                    <a:bodyPr/>
                    <a:lstStyle/>
                    <a:p>
                      <a:r>
                        <a:rPr lang="en-US" sz="1800" kern="1200" dirty="0">
                          <a:solidFill>
                            <a:schemeClr val="dk1"/>
                          </a:solidFill>
                          <a:effectLst/>
                          <a:latin typeface="+mn-lt"/>
                          <a:ea typeface="+mn-ea"/>
                          <a:cs typeface="+mn-cs"/>
                        </a:rPr>
                        <a:t> Atliq Grands </a:t>
                      </a:r>
                      <a:endParaRPr lang="en-US" dirty="0"/>
                    </a:p>
                  </a:txBody>
                  <a:tcPr/>
                </a:tc>
                <a:tc>
                  <a:txBody>
                    <a:bodyPr/>
                    <a:lstStyle/>
                    <a:p>
                      <a:r>
                        <a:rPr lang="en-US" sz="1800" kern="1200" dirty="0">
                          <a:solidFill>
                            <a:schemeClr val="dk1"/>
                          </a:solidFill>
                          <a:effectLst/>
                          <a:latin typeface="+mn-lt"/>
                          <a:ea typeface="+mn-ea"/>
                          <a:cs typeface="+mn-cs"/>
                        </a:rPr>
                        <a:t>Worst Case </a:t>
                      </a:r>
                      <a:endParaRPr lang="en-US" dirty="0"/>
                    </a:p>
                  </a:txBody>
                  <a:tcPr/>
                </a:tc>
                <a:tc>
                  <a:txBody>
                    <a:bodyPr/>
                    <a:lstStyle/>
                    <a:p>
                      <a:r>
                        <a:rPr lang="en-US" sz="1800" kern="1200" dirty="0">
                          <a:solidFill>
                            <a:schemeClr val="dk1"/>
                          </a:solidFill>
                          <a:effectLst/>
                          <a:latin typeface="+mn-lt"/>
                          <a:ea typeface="+mn-ea"/>
                          <a:cs typeface="+mn-cs"/>
                        </a:rPr>
                        <a:t> 8705774 </a:t>
                      </a:r>
                      <a:endParaRPr lang="en-US" dirty="0"/>
                    </a:p>
                  </a:txBody>
                  <a:tcPr/>
                </a:tc>
                <a:tc>
                  <a:txBody>
                    <a:bodyPr/>
                    <a:lstStyle/>
                    <a:p>
                      <a:r>
                        <a:rPr lang="en-US" sz="1800" kern="1200" dirty="0">
                          <a:solidFill>
                            <a:schemeClr val="dk1"/>
                          </a:solidFill>
                          <a:effectLst/>
                          <a:latin typeface="+mn-lt"/>
                          <a:ea typeface="+mn-ea"/>
                          <a:cs typeface="+mn-cs"/>
                        </a:rPr>
                        <a:t> 2400000 </a:t>
                      </a:r>
                      <a:endParaRPr lang="en-US" dirty="0"/>
                    </a:p>
                  </a:txBody>
                  <a:tcPr/>
                </a:tc>
                <a:tc>
                  <a:txBody>
                    <a:bodyPr/>
                    <a:lstStyle/>
                    <a:p>
                      <a:r>
                        <a:rPr lang="en-US" sz="1800" kern="1200" dirty="0">
                          <a:solidFill>
                            <a:schemeClr val="dk1"/>
                          </a:solidFill>
                          <a:effectLst/>
                          <a:latin typeface="+mn-lt"/>
                          <a:ea typeface="+mn-ea"/>
                          <a:cs typeface="+mn-cs"/>
                        </a:rPr>
                        <a:t> 6305774 </a:t>
                      </a:r>
                      <a:endParaRPr lang="en-US" dirty="0"/>
                    </a:p>
                  </a:txBody>
                  <a:tcPr/>
                </a:tc>
                <a:tc>
                  <a:txBody>
                    <a:bodyPr/>
                    <a:lstStyle/>
                    <a:p>
                      <a:r>
                        <a:rPr lang="en-US" dirty="0"/>
                        <a:t>262.74</a:t>
                      </a:r>
                    </a:p>
                  </a:txBody>
                  <a:tcPr/>
                </a:tc>
                <a:tc>
                  <a:txBody>
                    <a:bodyPr/>
                    <a:lstStyle/>
                    <a:p>
                      <a:r>
                        <a:rPr lang="en-US" dirty="0"/>
                        <a:t>4.6</a:t>
                      </a:r>
                    </a:p>
                  </a:txBody>
                  <a:tcPr/>
                </a:tc>
                <a:extLst>
                  <a:ext uri="{0D108BD9-81ED-4DB2-BD59-A6C34878D82A}">
                    <a16:rowId xmlns:a16="http://schemas.microsoft.com/office/drawing/2014/main" val="3145911175"/>
                  </a:ext>
                </a:extLst>
              </a:tr>
            </a:tbl>
          </a:graphicData>
        </a:graphic>
      </p:graphicFrame>
    </p:spTree>
    <p:extLst>
      <p:ext uri="{BB962C8B-B14F-4D97-AF65-F5344CB8AC3E}">
        <p14:creationId xmlns:p14="http://schemas.microsoft.com/office/powerpoint/2010/main" val="3737580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A10E6EB-BAAA-E96F-C995-E7770B1D49AF}"/>
              </a:ext>
            </a:extLst>
          </p:cNvPr>
          <p:cNvGraphicFramePr>
            <a:graphicFrameLocks noGrp="1"/>
          </p:cNvGraphicFramePr>
          <p:nvPr>
            <p:extLst>
              <p:ext uri="{D42A27DB-BD31-4B8C-83A1-F6EECF244321}">
                <p14:modId xmlns:p14="http://schemas.microsoft.com/office/powerpoint/2010/main" val="2615550711"/>
              </p:ext>
            </p:extLst>
          </p:nvPr>
        </p:nvGraphicFramePr>
        <p:xfrm>
          <a:off x="214568" y="640378"/>
          <a:ext cx="10058400" cy="1537596"/>
        </p:xfrm>
        <a:graphic>
          <a:graphicData uri="http://schemas.openxmlformats.org/drawingml/2006/table">
            <a:tbl>
              <a:tblPr firstRow="1" firstCol="1" bandRow="1">
                <a:tableStyleId>{5C22544A-7EE6-4342-B048-85BDC9FD1C3A}</a:tableStyleId>
              </a:tblPr>
              <a:tblGrid>
                <a:gridCol w="1676400">
                  <a:extLst>
                    <a:ext uri="{9D8B030D-6E8A-4147-A177-3AD203B41FA5}">
                      <a16:colId xmlns:a16="http://schemas.microsoft.com/office/drawing/2014/main" val="3698119864"/>
                    </a:ext>
                  </a:extLst>
                </a:gridCol>
                <a:gridCol w="1676400">
                  <a:extLst>
                    <a:ext uri="{9D8B030D-6E8A-4147-A177-3AD203B41FA5}">
                      <a16:colId xmlns:a16="http://schemas.microsoft.com/office/drawing/2014/main" val="3189534045"/>
                    </a:ext>
                  </a:extLst>
                </a:gridCol>
                <a:gridCol w="1676400">
                  <a:extLst>
                    <a:ext uri="{9D8B030D-6E8A-4147-A177-3AD203B41FA5}">
                      <a16:colId xmlns:a16="http://schemas.microsoft.com/office/drawing/2014/main" val="2195949978"/>
                    </a:ext>
                  </a:extLst>
                </a:gridCol>
                <a:gridCol w="1676400">
                  <a:extLst>
                    <a:ext uri="{9D8B030D-6E8A-4147-A177-3AD203B41FA5}">
                      <a16:colId xmlns:a16="http://schemas.microsoft.com/office/drawing/2014/main" val="3051358187"/>
                    </a:ext>
                  </a:extLst>
                </a:gridCol>
                <a:gridCol w="1676400">
                  <a:extLst>
                    <a:ext uri="{9D8B030D-6E8A-4147-A177-3AD203B41FA5}">
                      <a16:colId xmlns:a16="http://schemas.microsoft.com/office/drawing/2014/main" val="2165817552"/>
                    </a:ext>
                  </a:extLst>
                </a:gridCol>
                <a:gridCol w="1676400">
                  <a:extLst>
                    <a:ext uri="{9D8B030D-6E8A-4147-A177-3AD203B41FA5}">
                      <a16:colId xmlns:a16="http://schemas.microsoft.com/office/drawing/2014/main" val="2395302588"/>
                    </a:ext>
                  </a:extLst>
                </a:gridCol>
              </a:tblGrid>
              <a:tr h="512532">
                <a:tc>
                  <a:txBody>
                    <a:bodyPr/>
                    <a:lstStyle/>
                    <a:p>
                      <a:pPr marL="0" marR="0">
                        <a:lnSpc>
                          <a:spcPct val="115000"/>
                        </a:lnSpc>
                        <a:spcAft>
                          <a:spcPts val="800"/>
                        </a:spcAft>
                        <a:buNone/>
                      </a:pPr>
                      <a:r>
                        <a:rPr lang="en-US" sz="1200" kern="100">
                          <a:effectLst/>
                        </a:rPr>
                        <a:t>Hotel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Bookings (Year)</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Revenue Gain (₹)</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Net Gain (₹)</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ROI (%)</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Payback (yrs)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114213297"/>
                  </a:ext>
                </a:extLst>
              </a:tr>
              <a:tr h="512532">
                <a:tc>
                  <a:txBody>
                    <a:bodyPr/>
                    <a:lstStyle/>
                    <a:p>
                      <a:pPr marL="0" marR="0">
                        <a:lnSpc>
                          <a:spcPct val="115000"/>
                        </a:lnSpc>
                        <a:spcAft>
                          <a:spcPts val="800"/>
                        </a:spcAft>
                        <a:buNone/>
                      </a:pPr>
                      <a:r>
                        <a:rPr lang="en-US" sz="1200" kern="100" dirty="0">
                          <a:effectLst/>
                        </a:rPr>
                        <a:t>Atliq Blu</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7,630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₹91.33 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₹76.07 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498.5%</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0.17</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90745506"/>
                  </a:ext>
                </a:extLst>
              </a:tr>
              <a:tr h="512532">
                <a:tc>
                  <a:txBody>
                    <a:bodyPr/>
                    <a:lstStyle/>
                    <a:p>
                      <a:pPr marL="0" marR="0">
                        <a:lnSpc>
                          <a:spcPct val="115000"/>
                        </a:lnSpc>
                        <a:spcAft>
                          <a:spcPts val="800"/>
                        </a:spcAft>
                        <a:buNone/>
                      </a:pPr>
                      <a:r>
                        <a:rPr lang="en-US" sz="1200" kern="100" dirty="0">
                          <a:effectLst/>
                        </a:rPr>
                        <a:t>Atliq Bay</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4,095</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₹49.80 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₹41.61 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508.0%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0.16</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148910022"/>
                  </a:ext>
                </a:extLst>
              </a:tr>
            </a:tbl>
          </a:graphicData>
        </a:graphic>
      </p:graphicFrame>
      <p:sp>
        <p:nvSpPr>
          <p:cNvPr id="3" name="Rectangle 1">
            <a:extLst>
              <a:ext uri="{FF2B5EF4-FFF2-40B4-BE49-F238E27FC236}">
                <a16:creationId xmlns:a16="http://schemas.microsoft.com/office/drawing/2014/main" id="{AE313B22-5598-F176-09A4-B5036BECA7F4}"/>
              </a:ext>
            </a:extLst>
          </p:cNvPr>
          <p:cNvSpPr>
            <a:spLocks noChangeArrowheads="1"/>
          </p:cNvSpPr>
          <p:nvPr/>
        </p:nvSpPr>
        <p:spPr bwMode="auto">
          <a:xfrm>
            <a:off x="91665" y="242501"/>
            <a:ext cx="634109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 10% Uplift – No Drop in Bookings (Elasticity = 0) – Best Case Scenario</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CDAFC48B-CE7E-52D1-822B-51DC911CB58D}"/>
              </a:ext>
            </a:extLst>
          </p:cNvPr>
          <p:cNvGraphicFramePr>
            <a:graphicFrameLocks noGrp="1"/>
          </p:cNvGraphicFramePr>
          <p:nvPr>
            <p:extLst>
              <p:ext uri="{D42A27DB-BD31-4B8C-83A1-F6EECF244321}">
                <p14:modId xmlns:p14="http://schemas.microsoft.com/office/powerpoint/2010/main" val="2776100101"/>
              </p:ext>
            </p:extLst>
          </p:nvPr>
        </p:nvGraphicFramePr>
        <p:xfrm>
          <a:off x="214568" y="2874411"/>
          <a:ext cx="10058400" cy="1906778"/>
        </p:xfrm>
        <a:graphic>
          <a:graphicData uri="http://schemas.openxmlformats.org/drawingml/2006/table">
            <a:tbl>
              <a:tblPr firstRow="1" firstCol="1" bandRow="1">
                <a:tableStyleId>{5C22544A-7EE6-4342-B048-85BDC9FD1C3A}</a:tableStyleId>
              </a:tblPr>
              <a:tblGrid>
                <a:gridCol w="1676400">
                  <a:extLst>
                    <a:ext uri="{9D8B030D-6E8A-4147-A177-3AD203B41FA5}">
                      <a16:colId xmlns:a16="http://schemas.microsoft.com/office/drawing/2014/main" val="1423993161"/>
                    </a:ext>
                  </a:extLst>
                </a:gridCol>
                <a:gridCol w="1676400">
                  <a:extLst>
                    <a:ext uri="{9D8B030D-6E8A-4147-A177-3AD203B41FA5}">
                      <a16:colId xmlns:a16="http://schemas.microsoft.com/office/drawing/2014/main" val="228480364"/>
                    </a:ext>
                  </a:extLst>
                </a:gridCol>
                <a:gridCol w="1676400">
                  <a:extLst>
                    <a:ext uri="{9D8B030D-6E8A-4147-A177-3AD203B41FA5}">
                      <a16:colId xmlns:a16="http://schemas.microsoft.com/office/drawing/2014/main" val="1124856940"/>
                    </a:ext>
                  </a:extLst>
                </a:gridCol>
                <a:gridCol w="1676400">
                  <a:extLst>
                    <a:ext uri="{9D8B030D-6E8A-4147-A177-3AD203B41FA5}">
                      <a16:colId xmlns:a16="http://schemas.microsoft.com/office/drawing/2014/main" val="2739330090"/>
                    </a:ext>
                  </a:extLst>
                </a:gridCol>
                <a:gridCol w="1676400">
                  <a:extLst>
                    <a:ext uri="{9D8B030D-6E8A-4147-A177-3AD203B41FA5}">
                      <a16:colId xmlns:a16="http://schemas.microsoft.com/office/drawing/2014/main" val="2743231902"/>
                    </a:ext>
                  </a:extLst>
                </a:gridCol>
                <a:gridCol w="1676400">
                  <a:extLst>
                    <a:ext uri="{9D8B030D-6E8A-4147-A177-3AD203B41FA5}">
                      <a16:colId xmlns:a16="http://schemas.microsoft.com/office/drawing/2014/main" val="2091978311"/>
                    </a:ext>
                  </a:extLst>
                </a:gridCol>
              </a:tblGrid>
              <a:tr h="0">
                <a:tc>
                  <a:txBody>
                    <a:bodyPr/>
                    <a:lstStyle/>
                    <a:p>
                      <a:pPr marL="0" marR="0">
                        <a:lnSpc>
                          <a:spcPct val="115000"/>
                        </a:lnSpc>
                        <a:spcAft>
                          <a:spcPts val="800"/>
                        </a:spcAft>
                        <a:buNone/>
                      </a:pPr>
                      <a:r>
                        <a:rPr lang="en-US" sz="1800" kern="100">
                          <a:effectLst/>
                        </a:rPr>
                        <a:t>Hotel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Uplift %</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Bookings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Net Gain (₹)</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ROI (%)</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Payback Period (yrs)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743868835"/>
                  </a:ext>
                </a:extLst>
              </a:tr>
              <a:tr h="0">
                <a:tc>
                  <a:txBody>
                    <a:bodyPr/>
                    <a:lstStyle/>
                    <a:p>
                      <a:pPr marL="0" marR="0">
                        <a:lnSpc>
                          <a:spcPct val="115000"/>
                        </a:lnSpc>
                        <a:spcAft>
                          <a:spcPts val="800"/>
                        </a:spcAft>
                        <a:buNone/>
                      </a:pPr>
                      <a:r>
                        <a:rPr lang="en-US" sz="1800" kern="100" dirty="0">
                          <a:effectLst/>
                        </a:rPr>
                        <a:t>Atliq Blu</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5%</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7,376</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₹–99,438</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–6.7%</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 (Loss)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680654111"/>
                  </a:ext>
                </a:extLst>
              </a:tr>
              <a:tr h="0">
                <a:tc>
                  <a:txBody>
                    <a:bodyPr/>
                    <a:lstStyle/>
                    <a:p>
                      <a:pPr marL="0" marR="0">
                        <a:lnSpc>
                          <a:spcPct val="115000"/>
                        </a:lnSpc>
                        <a:spcAft>
                          <a:spcPts val="800"/>
                        </a:spcAft>
                        <a:buNone/>
                      </a:pPr>
                      <a:r>
                        <a:rPr lang="en-US" sz="1800" kern="100" dirty="0">
                          <a:effectLst/>
                        </a:rPr>
                        <a:t>Atliq Blu</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10%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7,174</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₹16.84 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117.3%</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0.85 ✅</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925407229"/>
                  </a:ext>
                </a:extLst>
              </a:tr>
              <a:tr h="0">
                <a:tc>
                  <a:txBody>
                    <a:bodyPr/>
                    <a:lstStyle/>
                    <a:p>
                      <a:pPr marL="0" marR="0">
                        <a:lnSpc>
                          <a:spcPct val="115000"/>
                        </a:lnSpc>
                        <a:spcAft>
                          <a:spcPts val="800"/>
                        </a:spcAft>
                        <a:buNone/>
                      </a:pPr>
                      <a:r>
                        <a:rPr lang="en-US" sz="1800" kern="100" dirty="0">
                          <a:effectLst/>
                        </a:rPr>
                        <a:t>Atliq Bay</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5%</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3,972</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₹1.48 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18.7%</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5.35 ⚠️ (slow)</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998334710"/>
                  </a:ext>
                </a:extLst>
              </a:tr>
              <a:tr h="0">
                <a:tc>
                  <a:txBody>
                    <a:bodyPr/>
                    <a:lstStyle/>
                    <a:p>
                      <a:pPr marL="0" marR="0">
                        <a:lnSpc>
                          <a:spcPct val="115000"/>
                        </a:lnSpc>
                        <a:spcAft>
                          <a:spcPts val="800"/>
                        </a:spcAft>
                        <a:buNone/>
                      </a:pPr>
                      <a:r>
                        <a:rPr lang="en-US" sz="1800" kern="100" dirty="0">
                          <a:effectLst/>
                        </a:rPr>
                        <a:t>Atliq Bay</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10%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3,850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₹10.41 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135.2%</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dirty="0">
                          <a:effectLst/>
                        </a:rPr>
                        <a:t>0.74 ✅</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827498812"/>
                  </a:ext>
                </a:extLst>
              </a:tr>
            </a:tbl>
          </a:graphicData>
        </a:graphic>
      </p:graphicFrame>
      <p:sp>
        <p:nvSpPr>
          <p:cNvPr id="5" name="Rectangle 2">
            <a:extLst>
              <a:ext uri="{FF2B5EF4-FFF2-40B4-BE49-F238E27FC236}">
                <a16:creationId xmlns:a16="http://schemas.microsoft.com/office/drawing/2014/main" id="{F53DC330-BA6E-8DE2-65D0-F24D087C8635}"/>
              </a:ext>
            </a:extLst>
          </p:cNvPr>
          <p:cNvSpPr>
            <a:spLocks noChangeArrowheads="1"/>
          </p:cNvSpPr>
          <p:nvPr/>
        </p:nvSpPr>
        <p:spPr bwMode="auto">
          <a:xfrm>
            <a:off x="91665" y="2356915"/>
            <a:ext cx="425546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 Likely Case-10% uplift ,Worst Case -5% uplift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58927A8D-7B24-DBB1-CCEE-FF2FBE1E74EB}"/>
              </a:ext>
            </a:extLst>
          </p:cNvPr>
          <p:cNvSpPr txBox="1"/>
          <p:nvPr/>
        </p:nvSpPr>
        <p:spPr>
          <a:xfrm>
            <a:off x="214212" y="4941401"/>
            <a:ext cx="6096000" cy="1655581"/>
          </a:xfrm>
          <a:prstGeom prst="rect">
            <a:avLst/>
          </a:prstGeom>
          <a:noFill/>
        </p:spPr>
        <p:txBody>
          <a:bodyPr wrap="square">
            <a:spAutoFit/>
          </a:bodyPr>
          <a:lstStyle/>
          <a:p>
            <a:pPr marL="0" marR="0">
              <a:lnSpc>
                <a:spcPct val="115000"/>
              </a:lnSpc>
              <a:spcAft>
                <a:spcPts val="800"/>
              </a:spcAft>
              <a:buNone/>
            </a:pPr>
            <a:r>
              <a:rPr lang="en-US" sz="1800" b="1"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1800" b="1" kern="100" dirty="0">
                <a:effectLst/>
                <a:latin typeface="Calibri" panose="020F0502020204030204" pitchFamily="34" charset="0"/>
                <a:ea typeface="Calibri" panose="020F0502020204030204" pitchFamily="34" charset="0"/>
                <a:cs typeface="Cordia New" panose="020B0304020202020204" pitchFamily="34" charset="-34"/>
              </a:rPr>
              <a:t> Strategy Applied To:</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Cordia New" panose="020B0304020202020204" pitchFamily="34" charset="-34"/>
              </a:rPr>
              <a:t>4 Key Properties</a:t>
            </a:r>
            <a:r>
              <a:rPr lang="en-US" sz="1800" kern="100" dirty="0">
                <a:effectLst/>
                <a:latin typeface="Calibri" panose="020F0502020204030204" pitchFamily="34" charset="0"/>
                <a:ea typeface="Calibri" panose="020F0502020204030204" pitchFamily="34" charset="0"/>
                <a:cs typeface="Cordia New" panose="020B0304020202020204" pitchFamily="34" charset="-34"/>
              </a:rPr>
              <a:t>: Atliq Blu, Bay, Seasons, Grands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Cordia New" panose="020B0304020202020204" pitchFamily="34" charset="-34"/>
              </a:rPr>
              <a:t>Base Annual Revenue</a:t>
            </a:r>
            <a:r>
              <a:rPr lang="en-US" sz="1800" kern="100" dirty="0">
                <a:effectLst/>
                <a:latin typeface="Calibri" panose="020F0502020204030204" pitchFamily="34" charset="0"/>
                <a:ea typeface="Calibri" panose="020F0502020204030204" pitchFamily="34" charset="0"/>
                <a:cs typeface="Cordia New" panose="020B0304020202020204" pitchFamily="34" charset="-34"/>
              </a:rPr>
              <a:t>: ₹79.83 Cr</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Cordia New" panose="020B0304020202020204" pitchFamily="34" charset="-34"/>
              </a:rPr>
              <a:t>Total Annual Investment</a:t>
            </a:r>
            <a:r>
              <a:rPr lang="en-US" sz="1800" kern="100" dirty="0">
                <a:effectLst/>
                <a:latin typeface="Calibri" panose="020F0502020204030204" pitchFamily="34" charset="0"/>
                <a:ea typeface="Calibri" panose="020F0502020204030204" pitchFamily="34" charset="0"/>
                <a:cs typeface="Cordia New" panose="020B0304020202020204" pitchFamily="34" charset="-34"/>
              </a:rPr>
              <a:t>: ₹69.5 Lakhs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1490874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FAEABB-F5CC-CECD-4682-E5DA4ACDD499}"/>
              </a:ext>
            </a:extLst>
          </p:cNvPr>
          <p:cNvSpPr txBox="1"/>
          <p:nvPr/>
        </p:nvSpPr>
        <p:spPr>
          <a:xfrm>
            <a:off x="265471" y="174964"/>
            <a:ext cx="6096000" cy="3032369"/>
          </a:xfrm>
          <a:prstGeom prst="rect">
            <a:avLst/>
          </a:prstGeom>
          <a:noFill/>
        </p:spPr>
        <p:txBody>
          <a:bodyPr wrap="square">
            <a:spAutoFit/>
          </a:bodyPr>
          <a:lstStyle/>
          <a:p>
            <a:pPr marL="0" marR="0">
              <a:lnSpc>
                <a:spcPct val="115000"/>
              </a:lnSpc>
              <a:spcAft>
                <a:spcPts val="800"/>
              </a:spcAft>
              <a:buNone/>
            </a:pPr>
            <a:r>
              <a:rPr lang="en-US" sz="1800" b="1"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1800" b="1" kern="100" dirty="0">
                <a:effectLst/>
                <a:latin typeface="Calibri" panose="020F0502020204030204" pitchFamily="34" charset="0"/>
                <a:ea typeface="Calibri" panose="020F0502020204030204" pitchFamily="34" charset="0"/>
                <a:cs typeface="Cordia New" panose="020B0304020202020204" pitchFamily="34" charset="-34"/>
              </a:rPr>
              <a:t> Consulting Justification</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Cordia New" panose="020B0304020202020204" pitchFamily="34" charset="-34"/>
              </a:rPr>
              <a:t>Massive </a:t>
            </a:r>
            <a:r>
              <a:rPr lang="en-US" sz="1800" b="1" kern="100" dirty="0">
                <a:effectLst/>
                <a:latin typeface="Calibri" panose="020F0502020204030204" pitchFamily="34" charset="0"/>
                <a:ea typeface="Calibri" panose="020F0502020204030204" pitchFamily="34" charset="0"/>
                <a:cs typeface="Cordia New" panose="020B0304020202020204" pitchFamily="34" charset="-34"/>
              </a:rPr>
              <a:t>ROI</a:t>
            </a:r>
            <a:r>
              <a:rPr lang="en-US" sz="1800" kern="100" dirty="0">
                <a:effectLst/>
                <a:latin typeface="Calibri" panose="020F0502020204030204" pitchFamily="34" charset="0"/>
                <a:ea typeface="Calibri" panose="020F0502020204030204" pitchFamily="34" charset="0"/>
                <a:cs typeface="Cordia New" panose="020B0304020202020204" pitchFamily="34" charset="-34"/>
              </a:rPr>
              <a:t>: Every ₹1 invested yields ₹6 in </a:t>
            </a:r>
            <a:r>
              <a:rPr lang="en-US" sz="1800" b="1" kern="100" dirty="0">
                <a:effectLst/>
                <a:latin typeface="Calibri" panose="020F0502020204030204" pitchFamily="34" charset="0"/>
                <a:ea typeface="Calibri" panose="020F0502020204030204" pitchFamily="34" charset="0"/>
                <a:cs typeface="Cordia New" panose="020B0304020202020204" pitchFamily="34" charset="-34"/>
              </a:rPr>
              <a:t>best case</a:t>
            </a:r>
            <a:r>
              <a:rPr lang="en-US" sz="1800" kern="100" dirty="0">
                <a:effectLst/>
                <a:latin typeface="Calibri" panose="020F0502020204030204" pitchFamily="34" charset="0"/>
                <a:ea typeface="Calibri" panose="020F0502020204030204" pitchFamily="34" charset="0"/>
                <a:cs typeface="Cordia New" panose="020B0304020202020204" pitchFamily="34" charset="-34"/>
              </a:rPr>
              <a:t>, ₹3 in </a:t>
            </a:r>
            <a:r>
              <a:rPr lang="en-US" sz="1800" b="1" kern="100" dirty="0">
                <a:effectLst/>
                <a:latin typeface="Calibri" panose="020F0502020204030204" pitchFamily="34" charset="0"/>
                <a:ea typeface="Calibri" panose="020F0502020204030204" pitchFamily="34" charset="0"/>
                <a:cs typeface="Cordia New" panose="020B0304020202020204" pitchFamily="34" charset="-34"/>
              </a:rPr>
              <a:t>likely case</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alibri" panose="020F0502020204030204" pitchFamily="34" charset="0"/>
                <a:ea typeface="Calibri" panose="020F0502020204030204" pitchFamily="34" charset="0"/>
                <a:cs typeface="Cordia New" panose="020B0304020202020204" pitchFamily="34" charset="-34"/>
              </a:rPr>
              <a:t>Payback</a:t>
            </a:r>
            <a:r>
              <a:rPr lang="en-US" sz="1800" kern="100" dirty="0">
                <a:effectLst/>
                <a:latin typeface="Calibri" panose="020F0502020204030204" pitchFamily="34" charset="0"/>
                <a:ea typeface="Calibri" panose="020F0502020204030204" pitchFamily="34" charset="0"/>
                <a:cs typeface="Cordia New" panose="020B0304020202020204" pitchFamily="34" charset="-34"/>
              </a:rPr>
              <a:t> within the first quarter in best case, half year in realistic case</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Cordia New" panose="020B0304020202020204" pitchFamily="34" charset="-34"/>
              </a:rPr>
              <a:t>Operational tweaks + pricing uplift strategy = high-impact, low-risk</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Cordia New" panose="020B0304020202020204" pitchFamily="34" charset="-34"/>
              </a:rPr>
              <a:t>Clear path for </a:t>
            </a:r>
            <a:r>
              <a:rPr lang="en-US" sz="1800" b="1" kern="100" dirty="0">
                <a:effectLst/>
                <a:latin typeface="Calibri" panose="020F0502020204030204" pitchFamily="34" charset="0"/>
                <a:ea typeface="Calibri" panose="020F0502020204030204" pitchFamily="34" charset="0"/>
                <a:cs typeface="Cordia New" panose="020B0304020202020204" pitchFamily="34" charset="-34"/>
              </a:rPr>
              <a:t>scaling</a:t>
            </a:r>
            <a:r>
              <a:rPr lang="en-US" sz="1800" kern="100" dirty="0">
                <a:effectLst/>
                <a:latin typeface="Calibri" panose="020F0502020204030204" pitchFamily="34" charset="0"/>
                <a:ea typeface="Calibri" panose="020F0502020204030204" pitchFamily="34" charset="0"/>
                <a:cs typeface="Cordia New" panose="020B0304020202020204" pitchFamily="34" charset="-34"/>
              </a:rPr>
              <a:t> across additional properties and cities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01568CC8-9359-FDFD-4D17-7BBF88446862}"/>
              </a:ext>
            </a:extLst>
          </p:cNvPr>
          <p:cNvSpPr txBox="1"/>
          <p:nvPr/>
        </p:nvSpPr>
        <p:spPr>
          <a:xfrm>
            <a:off x="334297" y="4038600"/>
            <a:ext cx="11128376" cy="923330"/>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Cordia New" panose="020B0304020202020204" pitchFamily="34" charset="-34"/>
              </a:rPr>
              <a:t>"The recommended strategies result in a </a:t>
            </a:r>
            <a:r>
              <a:rPr lang="en-US" sz="1800" b="1" dirty="0">
                <a:effectLst/>
                <a:latin typeface="Calibri" panose="020F0502020204030204" pitchFamily="34" charset="0"/>
                <a:ea typeface="Calibri" panose="020F0502020204030204" pitchFamily="34" charset="0"/>
                <a:cs typeface="Cordia New" panose="020B0304020202020204" pitchFamily="34" charset="-34"/>
              </a:rPr>
              <a:t>net revenue uplift of 2.6–5.2%</a:t>
            </a:r>
            <a:r>
              <a:rPr lang="en-US" sz="1800" dirty="0">
                <a:effectLst/>
                <a:latin typeface="Calibri" panose="020F0502020204030204" pitchFamily="34" charset="0"/>
                <a:ea typeface="Calibri" panose="020F0502020204030204" pitchFamily="34" charset="0"/>
                <a:cs typeface="Cordia New" panose="020B0304020202020204" pitchFamily="34" charset="-34"/>
              </a:rPr>
              <a:t> across four major properties — translating to </a:t>
            </a:r>
            <a:r>
              <a:rPr lang="en-US" sz="1800" b="1" dirty="0">
                <a:effectLst/>
                <a:latin typeface="Calibri" panose="020F0502020204030204" pitchFamily="34" charset="0"/>
                <a:ea typeface="Calibri" panose="020F0502020204030204" pitchFamily="34" charset="0"/>
                <a:cs typeface="Cordia New" panose="020B0304020202020204" pitchFamily="34" charset="-34"/>
              </a:rPr>
              <a:t>₹2.08–₹4.13 Cr/year in profit</a:t>
            </a:r>
            <a:r>
              <a:rPr lang="en-US" sz="1800" dirty="0">
                <a:effectLst/>
                <a:latin typeface="Calibri" panose="020F0502020204030204" pitchFamily="34" charset="0"/>
                <a:ea typeface="Calibri" panose="020F0502020204030204" pitchFamily="34" charset="0"/>
                <a:cs typeface="Cordia New" panose="020B0304020202020204" pitchFamily="34" charset="-34"/>
              </a:rPr>
              <a:t>. ROI ranges from </a:t>
            </a:r>
            <a:r>
              <a:rPr lang="en-US" sz="1800" b="1" dirty="0">
                <a:effectLst/>
                <a:latin typeface="Calibri" panose="020F0502020204030204" pitchFamily="34" charset="0"/>
                <a:ea typeface="Calibri" panose="020F0502020204030204" pitchFamily="34" charset="0"/>
                <a:cs typeface="Cordia New" panose="020B0304020202020204" pitchFamily="34" charset="-34"/>
              </a:rPr>
              <a:t>299% to 594%</a:t>
            </a:r>
            <a:r>
              <a:rPr lang="en-US" sz="1800" dirty="0">
                <a:effectLst/>
                <a:latin typeface="Calibri" panose="020F0502020204030204" pitchFamily="34" charset="0"/>
                <a:ea typeface="Calibri" panose="020F0502020204030204" pitchFamily="34" charset="0"/>
                <a:cs typeface="Cordia New" panose="020B0304020202020204" pitchFamily="34" charset="-34"/>
              </a:rPr>
              <a:t>, and These gains are achieved with minimal investment, under 6-month payback, and high operational feasibility."</a:t>
            </a:r>
            <a:endParaRPr lang="en-US" dirty="0"/>
          </a:p>
        </p:txBody>
      </p:sp>
      <p:sp>
        <p:nvSpPr>
          <p:cNvPr id="7" name="TextBox 6">
            <a:extLst>
              <a:ext uri="{FF2B5EF4-FFF2-40B4-BE49-F238E27FC236}">
                <a16:creationId xmlns:a16="http://schemas.microsoft.com/office/drawing/2014/main" id="{40121ACC-ECFD-14DC-ADDD-B366E4191BE3}"/>
              </a:ext>
            </a:extLst>
          </p:cNvPr>
          <p:cNvSpPr txBox="1"/>
          <p:nvPr/>
        </p:nvSpPr>
        <p:spPr>
          <a:xfrm>
            <a:off x="6361471" y="174964"/>
            <a:ext cx="6096000" cy="369332"/>
          </a:xfrm>
          <a:prstGeom prst="rect">
            <a:avLst/>
          </a:prstGeom>
          <a:noFill/>
        </p:spPr>
        <p:txBody>
          <a:bodyPr wrap="square">
            <a:spAutoFit/>
          </a:bodyPr>
          <a:lstStyle/>
          <a:p>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Revenue Gain (Net Profit After Investment)</a:t>
            </a:r>
            <a:endParaRPr lang="en-US" dirty="0"/>
          </a:p>
        </p:txBody>
      </p:sp>
      <p:graphicFrame>
        <p:nvGraphicFramePr>
          <p:cNvPr id="8" name="Table 7">
            <a:extLst>
              <a:ext uri="{FF2B5EF4-FFF2-40B4-BE49-F238E27FC236}">
                <a16:creationId xmlns:a16="http://schemas.microsoft.com/office/drawing/2014/main" id="{E6FF1C93-8D02-FE38-65B9-077CB7D5D191}"/>
              </a:ext>
            </a:extLst>
          </p:cNvPr>
          <p:cNvGraphicFramePr>
            <a:graphicFrameLocks noGrp="1"/>
          </p:cNvGraphicFramePr>
          <p:nvPr>
            <p:extLst>
              <p:ext uri="{D42A27DB-BD31-4B8C-83A1-F6EECF244321}">
                <p14:modId xmlns:p14="http://schemas.microsoft.com/office/powerpoint/2010/main" val="1096036801"/>
              </p:ext>
            </p:extLst>
          </p:nvPr>
        </p:nvGraphicFramePr>
        <p:xfrm>
          <a:off x="6430297" y="668236"/>
          <a:ext cx="5032376" cy="3032368"/>
        </p:xfrm>
        <a:graphic>
          <a:graphicData uri="http://schemas.openxmlformats.org/drawingml/2006/table">
            <a:tbl>
              <a:tblPr firstRow="1" firstCol="1" bandRow="1">
                <a:tableStyleId>{5C22544A-7EE6-4342-B048-85BDC9FD1C3A}</a:tableStyleId>
              </a:tblPr>
              <a:tblGrid>
                <a:gridCol w="1258094">
                  <a:extLst>
                    <a:ext uri="{9D8B030D-6E8A-4147-A177-3AD203B41FA5}">
                      <a16:colId xmlns:a16="http://schemas.microsoft.com/office/drawing/2014/main" val="103964045"/>
                    </a:ext>
                  </a:extLst>
                </a:gridCol>
                <a:gridCol w="1258094">
                  <a:extLst>
                    <a:ext uri="{9D8B030D-6E8A-4147-A177-3AD203B41FA5}">
                      <a16:colId xmlns:a16="http://schemas.microsoft.com/office/drawing/2014/main" val="3762722668"/>
                    </a:ext>
                  </a:extLst>
                </a:gridCol>
                <a:gridCol w="1258094">
                  <a:extLst>
                    <a:ext uri="{9D8B030D-6E8A-4147-A177-3AD203B41FA5}">
                      <a16:colId xmlns:a16="http://schemas.microsoft.com/office/drawing/2014/main" val="437829051"/>
                    </a:ext>
                  </a:extLst>
                </a:gridCol>
                <a:gridCol w="1258094">
                  <a:extLst>
                    <a:ext uri="{9D8B030D-6E8A-4147-A177-3AD203B41FA5}">
                      <a16:colId xmlns:a16="http://schemas.microsoft.com/office/drawing/2014/main" val="1372392386"/>
                    </a:ext>
                  </a:extLst>
                </a:gridCol>
              </a:tblGrid>
              <a:tr h="1010993">
                <a:tc>
                  <a:txBody>
                    <a:bodyPr/>
                    <a:lstStyle/>
                    <a:p>
                      <a:pPr marL="0" marR="0">
                        <a:lnSpc>
                          <a:spcPct val="115000"/>
                        </a:lnSpc>
                        <a:spcAft>
                          <a:spcPts val="800"/>
                        </a:spcAft>
                        <a:buNone/>
                      </a:pPr>
                      <a:r>
                        <a:rPr lang="en-US" sz="1800" kern="100">
                          <a:effectLst/>
                        </a:rPr>
                        <a:t>Scenario</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Net Profit (₹ Cr)</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ROI (%)</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Payback Period</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614870563"/>
                  </a:ext>
                </a:extLst>
              </a:tr>
              <a:tr h="1010382">
                <a:tc>
                  <a:txBody>
                    <a:bodyPr/>
                    <a:lstStyle/>
                    <a:p>
                      <a:pPr marL="0" marR="0">
                        <a:lnSpc>
                          <a:spcPct val="115000"/>
                        </a:lnSpc>
                        <a:spcAft>
                          <a:spcPts val="800"/>
                        </a:spcAft>
                        <a:buNone/>
                      </a:pPr>
                      <a:r>
                        <a:rPr lang="en-US" sz="1800" kern="100">
                          <a:effectLst/>
                        </a:rPr>
                        <a:t>Best Case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₹4.13 Cr</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594%</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&lt;2 months ✅</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805165117"/>
                  </a:ext>
                </a:extLst>
              </a:tr>
              <a:tr h="1010993">
                <a:tc>
                  <a:txBody>
                    <a:bodyPr/>
                    <a:lstStyle/>
                    <a:p>
                      <a:pPr marL="0" marR="0">
                        <a:lnSpc>
                          <a:spcPct val="115000"/>
                        </a:lnSpc>
                        <a:spcAft>
                          <a:spcPts val="800"/>
                        </a:spcAft>
                        <a:buNone/>
                      </a:pPr>
                      <a:r>
                        <a:rPr lang="en-US" sz="1800" kern="100">
                          <a:effectLst/>
                        </a:rPr>
                        <a:t>Likely Case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₹2.08 Cr</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299%</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dirty="0">
                          <a:effectLst/>
                        </a:rPr>
                        <a:t>&lt;5 months ✅</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364628095"/>
                  </a:ext>
                </a:extLst>
              </a:tr>
            </a:tbl>
          </a:graphicData>
        </a:graphic>
      </p:graphicFrame>
    </p:spTree>
    <p:extLst>
      <p:ext uri="{BB962C8B-B14F-4D97-AF65-F5344CB8AC3E}">
        <p14:creationId xmlns:p14="http://schemas.microsoft.com/office/powerpoint/2010/main" val="2041184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75112-2948-6645-4771-2F8DBF6D9A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50690" cy="6858000"/>
          </a:xfrm>
          <a:prstGeom prst="rect">
            <a:avLst/>
          </a:prstGeom>
        </p:spPr>
      </p:pic>
    </p:spTree>
    <p:extLst>
      <p:ext uri="{BB962C8B-B14F-4D97-AF65-F5344CB8AC3E}">
        <p14:creationId xmlns:p14="http://schemas.microsoft.com/office/powerpoint/2010/main" val="2438005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4CF3B2-D400-0841-A68F-111CF657F08D}"/>
              </a:ext>
            </a:extLst>
          </p:cNvPr>
          <p:cNvSpPr>
            <a:spLocks noGrp="1"/>
          </p:cNvSpPr>
          <p:nvPr>
            <p:ph type="ctrTitle"/>
          </p:nvPr>
        </p:nvSpPr>
        <p:spPr>
          <a:xfrm>
            <a:off x="1524001" y="255639"/>
            <a:ext cx="9802760" cy="1081548"/>
          </a:xfrm>
        </p:spPr>
        <p:txBody>
          <a:bodyPr>
            <a:normAutofit/>
          </a:bodyPr>
          <a:lstStyle/>
          <a:p>
            <a:r>
              <a:rPr lang="en-US" dirty="0"/>
              <a:t>Executive Summary</a:t>
            </a:r>
          </a:p>
        </p:txBody>
      </p:sp>
      <p:sp>
        <p:nvSpPr>
          <p:cNvPr id="6" name="TextBox 5">
            <a:extLst>
              <a:ext uri="{FF2B5EF4-FFF2-40B4-BE49-F238E27FC236}">
                <a16:creationId xmlns:a16="http://schemas.microsoft.com/office/drawing/2014/main" id="{E4435B84-3480-6506-5861-D7131120DF6E}"/>
              </a:ext>
            </a:extLst>
          </p:cNvPr>
          <p:cNvSpPr txBox="1"/>
          <p:nvPr/>
        </p:nvSpPr>
        <p:spPr>
          <a:xfrm>
            <a:off x="648929" y="1681316"/>
            <a:ext cx="5801032" cy="3970318"/>
          </a:xfrm>
          <a:prstGeom prst="rect">
            <a:avLst/>
          </a:prstGeom>
          <a:noFill/>
        </p:spPr>
        <p:txBody>
          <a:bodyPr wrap="square" rtlCol="0">
            <a:spAutoFit/>
          </a:bodyPr>
          <a:lstStyle/>
          <a:p>
            <a:r>
              <a:rPr lang="en-US" dirty="0"/>
              <a:t>This project aims to identify revenue leakage, underutilization, and optimization opportunities across seven properties owned by Atliq Hotels. By analyzing booking, revenue, and operational data, we developed strategic recommendations to increase profitability, reduce cancellations, and improve guest satisfaction.</a:t>
            </a:r>
          </a:p>
          <a:p>
            <a:r>
              <a:rPr lang="en-US" dirty="0"/>
              <a:t>Four major strategies were implemented:</a:t>
            </a:r>
          </a:p>
          <a:p>
            <a:pPr lvl="0"/>
            <a:r>
              <a:rPr lang="en-US" dirty="0"/>
              <a:t>1)Dynamic pricing &amp; bundling (Atliq Blu, Bay)</a:t>
            </a:r>
          </a:p>
          <a:p>
            <a:pPr lvl="0"/>
            <a:r>
              <a:rPr lang="en-US" dirty="0"/>
              <a:t>2)Operational improvements (Atliq Seasons, Grands)</a:t>
            </a:r>
          </a:p>
          <a:p>
            <a:pPr lvl="0"/>
            <a:r>
              <a:rPr lang="en-US" dirty="0"/>
              <a:t>3)Forecasting &amp; scenario analysis for business planning</a:t>
            </a:r>
          </a:p>
          <a:p>
            <a:pPr lvl="0"/>
            <a:r>
              <a:rPr lang="en-US" dirty="0"/>
              <a:t>4)Expansion modeling for Atliq Seasons in new cities</a:t>
            </a:r>
          </a:p>
          <a:p>
            <a:r>
              <a:rPr lang="en-US" b="1" dirty="0"/>
              <a:t>Impact:</a:t>
            </a:r>
            <a:r>
              <a:rPr lang="en-US" dirty="0"/>
              <a:t> ₹2.08 Cr to ₹4.13 Cr net revenue increase across 4 properties with ~₹69.5L investment.</a:t>
            </a:r>
          </a:p>
          <a:p>
            <a:endParaRPr lang="en-US" dirty="0"/>
          </a:p>
        </p:txBody>
      </p:sp>
    </p:spTree>
    <p:extLst>
      <p:ext uri="{BB962C8B-B14F-4D97-AF65-F5344CB8AC3E}">
        <p14:creationId xmlns:p14="http://schemas.microsoft.com/office/powerpoint/2010/main" val="1397191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B343E-DD41-5E20-2266-AFBC14F75495}"/>
              </a:ext>
            </a:extLst>
          </p:cNvPr>
          <p:cNvSpPr>
            <a:spLocks noGrp="1"/>
          </p:cNvSpPr>
          <p:nvPr>
            <p:ph type="title"/>
          </p:nvPr>
        </p:nvSpPr>
        <p:spPr/>
        <p:txBody>
          <a:bodyPr/>
          <a:lstStyle/>
          <a:p>
            <a:r>
              <a:rPr lang="en-US" dirty="0"/>
              <a:t>Project Components :</a:t>
            </a:r>
          </a:p>
        </p:txBody>
      </p:sp>
      <p:graphicFrame>
        <p:nvGraphicFramePr>
          <p:cNvPr id="4" name="Content Placeholder 3">
            <a:extLst>
              <a:ext uri="{FF2B5EF4-FFF2-40B4-BE49-F238E27FC236}">
                <a16:creationId xmlns:a16="http://schemas.microsoft.com/office/drawing/2014/main" id="{E5C559C4-E652-D903-2305-39752F30145A}"/>
              </a:ext>
            </a:extLst>
          </p:cNvPr>
          <p:cNvGraphicFramePr>
            <a:graphicFrameLocks noGrp="1"/>
          </p:cNvGraphicFramePr>
          <p:nvPr>
            <p:ph idx="1"/>
            <p:extLst>
              <p:ext uri="{D42A27DB-BD31-4B8C-83A1-F6EECF244321}">
                <p14:modId xmlns:p14="http://schemas.microsoft.com/office/powerpoint/2010/main" val="3995524048"/>
              </p:ext>
            </p:extLst>
          </p:nvPr>
        </p:nvGraphicFramePr>
        <p:xfrm>
          <a:off x="5357813" y="1965325"/>
          <a:ext cx="4051300" cy="2954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8854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DDA0-CE40-67CA-BDDD-609D035D5FAC}"/>
              </a:ext>
            </a:extLst>
          </p:cNvPr>
          <p:cNvSpPr txBox="1"/>
          <p:nvPr/>
        </p:nvSpPr>
        <p:spPr>
          <a:xfrm>
            <a:off x="589935" y="64996"/>
            <a:ext cx="4572000" cy="707886"/>
          </a:xfrm>
          <a:prstGeom prst="rect">
            <a:avLst/>
          </a:prstGeom>
          <a:noFill/>
        </p:spPr>
        <p:txBody>
          <a:bodyPr wrap="square" rtlCol="0">
            <a:spAutoFit/>
          </a:bodyPr>
          <a:lstStyle/>
          <a:p>
            <a:r>
              <a:rPr lang="en-US" sz="4000" dirty="0"/>
              <a:t>Root Cause Analysis </a:t>
            </a:r>
            <a:r>
              <a:rPr lang="en-US" sz="2800" dirty="0"/>
              <a:t>:</a:t>
            </a:r>
          </a:p>
        </p:txBody>
      </p:sp>
      <p:pic>
        <p:nvPicPr>
          <p:cNvPr id="4" name="Picture 3">
            <a:extLst>
              <a:ext uri="{FF2B5EF4-FFF2-40B4-BE49-F238E27FC236}">
                <a16:creationId xmlns:a16="http://schemas.microsoft.com/office/drawing/2014/main" id="{A7D707A2-E25B-8560-C932-69FD2DB1D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684" y="1022555"/>
            <a:ext cx="7399841" cy="53880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492A7AEB-B09B-182B-2B7C-2A1789A8DB87}"/>
              </a:ext>
            </a:extLst>
          </p:cNvPr>
          <p:cNvSpPr txBox="1"/>
          <p:nvPr/>
        </p:nvSpPr>
        <p:spPr>
          <a:xfrm>
            <a:off x="245806" y="1445340"/>
            <a:ext cx="4168878" cy="4247317"/>
          </a:xfrm>
          <a:prstGeom prst="rect">
            <a:avLst/>
          </a:prstGeom>
          <a:noFill/>
        </p:spPr>
        <p:txBody>
          <a:bodyPr wrap="square" rtlCol="0">
            <a:spAutoFit/>
          </a:bodyPr>
          <a:lstStyle/>
          <a:p>
            <a:pPr marL="285750" indent="-285750">
              <a:buFont typeface="Courier New" panose="02070309020205020404" pitchFamily="49" charset="0"/>
              <a:buChar char="o"/>
            </a:pPr>
            <a:r>
              <a:rPr lang="en-US" sz="1400" b="1" dirty="0"/>
              <a:t>Atliq Exotica leads in overall revenue:</a:t>
            </a:r>
          </a:p>
          <a:p>
            <a:r>
              <a:rPr lang="en-US" sz="1400" dirty="0"/>
              <a:t>Highest total revenue (~₹32 Cr), with </a:t>
            </a:r>
            <a:r>
              <a:rPr lang="en-US" sz="1400" b="1" dirty="0"/>
              <a:t>Mumbai alone contributing more than 60%</a:t>
            </a:r>
            <a:r>
              <a:rPr lang="en-US" sz="1400" dirty="0"/>
              <a:t>.</a:t>
            </a:r>
          </a:p>
          <a:p>
            <a:r>
              <a:rPr lang="en-US" sz="1400" dirty="0"/>
              <a:t>This shows strong performance and brand recognition in Mumbai.</a:t>
            </a:r>
          </a:p>
          <a:p>
            <a:pPr marL="285750" indent="-285750">
              <a:buFont typeface="Courier New" panose="02070309020205020404" pitchFamily="49" charset="0"/>
              <a:buChar char="o"/>
            </a:pPr>
            <a:r>
              <a:rPr lang="en-US" sz="1400" b="1" dirty="0"/>
              <a:t> Atliq Seasons is underperforming:</a:t>
            </a:r>
          </a:p>
          <a:p>
            <a:r>
              <a:rPr lang="en-US" sz="1400" b="1" dirty="0"/>
              <a:t>Lowest revenue (~₹6.5 Cr)</a:t>
            </a:r>
            <a:r>
              <a:rPr lang="en-US" sz="1400" dirty="0"/>
              <a:t> and </a:t>
            </a:r>
            <a:r>
              <a:rPr lang="en-US" sz="1400" b="1" dirty="0"/>
              <a:t>only present in Mumbai</a:t>
            </a:r>
            <a:r>
              <a:rPr lang="en-US" sz="1400" dirty="0"/>
              <a:t>.</a:t>
            </a:r>
          </a:p>
          <a:p>
            <a:r>
              <a:rPr lang="en-US" sz="1400" dirty="0"/>
              <a:t>This suggests either limited reach or low demand; highlights the need for expansion and operational optimization.</a:t>
            </a:r>
          </a:p>
          <a:p>
            <a:pPr marL="285750" indent="-285750">
              <a:buFont typeface="Courier New" panose="02070309020205020404" pitchFamily="49" charset="0"/>
              <a:buChar char="o"/>
            </a:pPr>
            <a:r>
              <a:rPr lang="en-US" sz="1400" b="1" dirty="0"/>
              <a:t> Mumbai is the highest revenue-generating city:</a:t>
            </a:r>
          </a:p>
          <a:p>
            <a:r>
              <a:rPr lang="en-US" sz="1400" dirty="0"/>
              <a:t>Major contributor across almost all properties (especially </a:t>
            </a:r>
            <a:r>
              <a:rPr lang="en-US" sz="1400" b="1" dirty="0"/>
              <a:t>Exotica</a:t>
            </a:r>
            <a:r>
              <a:rPr lang="en-US" sz="1400" dirty="0"/>
              <a:t>, </a:t>
            </a:r>
            <a:r>
              <a:rPr lang="en-US" sz="1400" b="1" dirty="0"/>
              <a:t>Palace</a:t>
            </a:r>
            <a:r>
              <a:rPr lang="en-US" sz="1400" dirty="0"/>
              <a:t>, and </a:t>
            </a:r>
            <a:r>
              <a:rPr lang="en-US" sz="1400" b="1" dirty="0"/>
              <a:t>City</a:t>
            </a:r>
            <a:r>
              <a:rPr lang="en-US" sz="1400" dirty="0"/>
              <a:t>).</a:t>
            </a:r>
          </a:p>
          <a:p>
            <a:r>
              <a:rPr lang="en-US" sz="1400" dirty="0"/>
              <a:t>Mumbai’s consistent dominance suggests focus on </a:t>
            </a:r>
            <a:r>
              <a:rPr lang="en-US" sz="1400" b="1" dirty="0"/>
              <a:t>premium pricing and bundle strategies</a:t>
            </a:r>
            <a:r>
              <a:rPr lang="en-US" sz="1400" dirty="0"/>
              <a:t> here can yield strong ROI.</a:t>
            </a:r>
          </a:p>
          <a:p>
            <a:endParaRPr lang="en-US" dirty="0"/>
          </a:p>
        </p:txBody>
      </p:sp>
    </p:spTree>
    <p:extLst>
      <p:ext uri="{BB962C8B-B14F-4D97-AF65-F5344CB8AC3E}">
        <p14:creationId xmlns:p14="http://schemas.microsoft.com/office/powerpoint/2010/main" val="2400312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2FE8-5D81-5259-43FA-B69B44FC6426}"/>
              </a:ext>
            </a:extLst>
          </p:cNvPr>
          <p:cNvSpPr>
            <a:spLocks noGrp="1"/>
          </p:cNvSpPr>
          <p:nvPr>
            <p:ph type="title"/>
          </p:nvPr>
        </p:nvSpPr>
        <p:spPr>
          <a:xfrm>
            <a:off x="666186" y="152497"/>
            <a:ext cx="3846820" cy="943897"/>
          </a:xfrm>
        </p:spPr>
        <p:txBody>
          <a:bodyPr>
            <a:normAutofit/>
          </a:bodyPr>
          <a:lstStyle/>
          <a:p>
            <a:r>
              <a:rPr lang="en-US" dirty="0"/>
              <a:t>Root Cause Analysis : </a:t>
            </a:r>
            <a:br>
              <a:rPr lang="en-US" dirty="0"/>
            </a:br>
            <a:endParaRPr lang="en-US" dirty="0"/>
          </a:p>
        </p:txBody>
      </p:sp>
      <p:sp>
        <p:nvSpPr>
          <p:cNvPr id="4" name="Text Placeholder 3">
            <a:extLst>
              <a:ext uri="{FF2B5EF4-FFF2-40B4-BE49-F238E27FC236}">
                <a16:creationId xmlns:a16="http://schemas.microsoft.com/office/drawing/2014/main" id="{3F1D9448-F617-C1B4-4997-966D7145589E}"/>
              </a:ext>
            </a:extLst>
          </p:cNvPr>
          <p:cNvSpPr>
            <a:spLocks noGrp="1"/>
          </p:cNvSpPr>
          <p:nvPr>
            <p:ph type="body" sz="half" idx="2"/>
          </p:nvPr>
        </p:nvSpPr>
        <p:spPr>
          <a:xfrm>
            <a:off x="485826" y="3814915"/>
            <a:ext cx="4607284" cy="2890588"/>
          </a:xfrm>
        </p:spPr>
        <p:txBody>
          <a:bodyPr>
            <a:normAutofit/>
          </a:bodyPr>
          <a:lstStyle/>
          <a:p>
            <a:r>
              <a:rPr lang="en-US" dirty="0"/>
              <a:t>Most Atliq properties cluster around 3.6–3.9 ratings with high revenues. </a:t>
            </a:r>
            <a:r>
              <a:rPr lang="en-US" b="1" dirty="0"/>
              <a:t>Atliq Seasons stands out</a:t>
            </a:r>
            <a:r>
              <a:rPr lang="en-US" dirty="0"/>
              <a:t> as an outlier: it has </a:t>
            </a:r>
            <a:r>
              <a:rPr lang="en-US" b="1" dirty="0"/>
              <a:t>very low guest satisfaction</a:t>
            </a:r>
            <a:r>
              <a:rPr lang="en-US" dirty="0"/>
              <a:t> (2.29) and </a:t>
            </a:r>
            <a:r>
              <a:rPr lang="en-US" b="1" dirty="0"/>
              <a:t>very low revenue</a:t>
            </a:r>
            <a:r>
              <a:rPr lang="en-US" dirty="0"/>
              <a:t> (₹6.6 Cr), indicating both brand risk and financial underperformance.</a:t>
            </a:r>
          </a:p>
          <a:p>
            <a:r>
              <a:rPr lang="en-US" dirty="0"/>
              <a:t>“</a:t>
            </a:r>
            <a:r>
              <a:rPr lang="en-US" b="1" dirty="0"/>
              <a:t>Atliq Grands</a:t>
            </a:r>
            <a:r>
              <a:rPr lang="en-US" dirty="0"/>
              <a:t> is underperforming on volume despite strong pricing per guest. The rating of 3.1 suggests service quality may be a bottleneck. With competitive revenue per booking, it's a strong candidate for </a:t>
            </a:r>
            <a:r>
              <a:rPr lang="en-US" b="1" dirty="0"/>
              <a:t>experience improvement rather than repositioning</a:t>
            </a:r>
            <a:r>
              <a:rPr lang="en-US" dirty="0"/>
              <a:t>.”</a:t>
            </a:r>
          </a:p>
          <a:p>
            <a:endParaRPr lang="en-US" dirty="0"/>
          </a:p>
        </p:txBody>
      </p:sp>
      <p:graphicFrame>
        <p:nvGraphicFramePr>
          <p:cNvPr id="13" name="Table 12">
            <a:extLst>
              <a:ext uri="{FF2B5EF4-FFF2-40B4-BE49-F238E27FC236}">
                <a16:creationId xmlns:a16="http://schemas.microsoft.com/office/drawing/2014/main" id="{7AEED1C6-55AE-3A56-67DE-80BF3930B5D0}"/>
              </a:ext>
            </a:extLst>
          </p:cNvPr>
          <p:cNvGraphicFramePr>
            <a:graphicFrameLocks noGrp="1"/>
          </p:cNvGraphicFramePr>
          <p:nvPr>
            <p:extLst>
              <p:ext uri="{D42A27DB-BD31-4B8C-83A1-F6EECF244321}">
                <p14:modId xmlns:p14="http://schemas.microsoft.com/office/powerpoint/2010/main" val="3510832383"/>
              </p:ext>
            </p:extLst>
          </p:nvPr>
        </p:nvGraphicFramePr>
        <p:xfrm>
          <a:off x="485826" y="664980"/>
          <a:ext cx="4607284" cy="2848025"/>
        </p:xfrm>
        <a:graphic>
          <a:graphicData uri="http://schemas.openxmlformats.org/drawingml/2006/table">
            <a:tbl>
              <a:tblPr firstRow="1" firstCol="1" bandRow="1">
                <a:tableStyleId>{5C22544A-7EE6-4342-B048-85BDC9FD1C3A}</a:tableStyleId>
              </a:tblPr>
              <a:tblGrid>
                <a:gridCol w="2303642">
                  <a:extLst>
                    <a:ext uri="{9D8B030D-6E8A-4147-A177-3AD203B41FA5}">
                      <a16:colId xmlns:a16="http://schemas.microsoft.com/office/drawing/2014/main" val="4092717685"/>
                    </a:ext>
                  </a:extLst>
                </a:gridCol>
                <a:gridCol w="2303642">
                  <a:extLst>
                    <a:ext uri="{9D8B030D-6E8A-4147-A177-3AD203B41FA5}">
                      <a16:colId xmlns:a16="http://schemas.microsoft.com/office/drawing/2014/main" val="1021025691"/>
                    </a:ext>
                  </a:extLst>
                </a:gridCol>
              </a:tblGrid>
              <a:tr h="222664">
                <a:tc>
                  <a:txBody>
                    <a:bodyPr/>
                    <a:lstStyle/>
                    <a:p>
                      <a:pPr marL="342900" marR="0" lvl="0" indent="-342900">
                        <a:lnSpc>
                          <a:spcPct val="115000"/>
                        </a:lnSpc>
                        <a:buFont typeface="Symbol" panose="05050102010706020507" pitchFamily="18" charset="2"/>
                        <a:buChar char=""/>
                      </a:pPr>
                      <a:r>
                        <a:rPr lang="en-US" sz="1600" kern="100" dirty="0">
                          <a:effectLst/>
                        </a:rPr>
                        <a:t>Pattern</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342900" marR="0" lvl="0" indent="-342900">
                        <a:lnSpc>
                          <a:spcPct val="115000"/>
                        </a:lnSpc>
                        <a:spcAft>
                          <a:spcPts val="800"/>
                        </a:spcAft>
                        <a:buFont typeface="Symbol" panose="05050102010706020507" pitchFamily="18" charset="2"/>
                        <a:buChar char=""/>
                      </a:pPr>
                      <a:r>
                        <a:rPr lang="en-US" sz="1600" kern="100" dirty="0">
                          <a:effectLst/>
                        </a:rPr>
                        <a:t>Interpretation</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6932361"/>
                  </a:ext>
                </a:extLst>
              </a:tr>
              <a:tr h="665835">
                <a:tc>
                  <a:txBody>
                    <a:bodyPr/>
                    <a:lstStyle/>
                    <a:p>
                      <a:pPr marL="342900" marR="0" lvl="0" indent="-342900">
                        <a:lnSpc>
                          <a:spcPct val="115000"/>
                        </a:lnSpc>
                        <a:buFont typeface="Symbol" panose="05050102010706020507" pitchFamily="18" charset="2"/>
                        <a:buChar char=""/>
                      </a:pPr>
                      <a:r>
                        <a:rPr lang="en-US" sz="1600" kern="100">
                          <a:effectLst/>
                        </a:rPr>
                        <a:t>⬆ Rating + ⬆ Revenue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342900" marR="0" lvl="0" indent="-342900">
                        <a:lnSpc>
                          <a:spcPct val="115000"/>
                        </a:lnSpc>
                        <a:spcAft>
                          <a:spcPts val="800"/>
                        </a:spcAft>
                        <a:buFont typeface="Symbol" panose="05050102010706020507" pitchFamily="18" charset="2"/>
                        <a:buChar char=""/>
                      </a:pPr>
                      <a:r>
                        <a:rPr lang="en-US" sz="1600" kern="100">
                          <a:effectLst/>
                        </a:rPr>
                        <a:t>Ideal: well-rated &amp; high-performing</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999460222"/>
                  </a:ext>
                </a:extLst>
              </a:tr>
              <a:tr h="444275">
                <a:tc>
                  <a:txBody>
                    <a:bodyPr/>
                    <a:lstStyle/>
                    <a:p>
                      <a:pPr marL="342900" marR="0" lvl="0" indent="-342900">
                        <a:lnSpc>
                          <a:spcPct val="115000"/>
                        </a:lnSpc>
                        <a:buFont typeface="Symbol" panose="05050102010706020507" pitchFamily="18" charset="2"/>
                        <a:buChar char=""/>
                      </a:pPr>
                      <a:r>
                        <a:rPr lang="en-US" sz="1600" kern="100">
                          <a:effectLst/>
                        </a:rPr>
                        <a:t>⬆ Rating + ⬇ Revenue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342900" marR="0" lvl="0" indent="-342900">
                        <a:lnSpc>
                          <a:spcPct val="115000"/>
                        </a:lnSpc>
                        <a:spcAft>
                          <a:spcPts val="800"/>
                        </a:spcAft>
                        <a:buFont typeface="Symbol" panose="05050102010706020507" pitchFamily="18" charset="2"/>
                        <a:buChar char=""/>
                      </a:pPr>
                      <a:r>
                        <a:rPr lang="en-US" sz="1600" kern="100">
                          <a:effectLst/>
                        </a:rPr>
                        <a:t>Underpriced or underpromoted</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814718121"/>
                  </a:ext>
                </a:extLst>
              </a:tr>
              <a:tr h="665835">
                <a:tc>
                  <a:txBody>
                    <a:bodyPr/>
                    <a:lstStyle/>
                    <a:p>
                      <a:pPr marL="342900" marR="0" lvl="0" indent="-342900">
                        <a:lnSpc>
                          <a:spcPct val="115000"/>
                        </a:lnSpc>
                        <a:buFont typeface="Symbol" panose="05050102010706020507" pitchFamily="18" charset="2"/>
                        <a:buChar char=""/>
                      </a:pPr>
                      <a:r>
                        <a:rPr lang="en-US" sz="1600" kern="100">
                          <a:effectLst/>
                        </a:rPr>
                        <a:t>⬇ Rating + ⬆ Revenue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342900" marR="0" lvl="0" indent="-342900">
                        <a:lnSpc>
                          <a:spcPct val="115000"/>
                        </a:lnSpc>
                        <a:spcAft>
                          <a:spcPts val="800"/>
                        </a:spcAft>
                        <a:buFont typeface="Symbol" panose="05050102010706020507" pitchFamily="18" charset="2"/>
                        <a:buChar char=""/>
                      </a:pPr>
                      <a:r>
                        <a:rPr lang="en-US" sz="1600" kern="100" dirty="0">
                          <a:effectLst/>
                        </a:rPr>
                        <a:t>Overpriced or forced sales (fix service)</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261220005"/>
                  </a:ext>
                </a:extLst>
              </a:tr>
              <a:tr h="665835">
                <a:tc>
                  <a:txBody>
                    <a:bodyPr/>
                    <a:lstStyle/>
                    <a:p>
                      <a:pPr marL="342900" marR="0" lvl="0" indent="-342900">
                        <a:lnSpc>
                          <a:spcPct val="115000"/>
                        </a:lnSpc>
                        <a:buFont typeface="Symbol" panose="05050102010706020507" pitchFamily="18" charset="2"/>
                        <a:buChar char=""/>
                      </a:pPr>
                      <a:r>
                        <a:rPr lang="en-US" sz="1600" kern="100">
                          <a:effectLst/>
                        </a:rPr>
                        <a:t>⬇ Rating + ⬇ Revenue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342900" marR="0" lvl="0" indent="-342900">
                        <a:lnSpc>
                          <a:spcPct val="115000"/>
                        </a:lnSpc>
                        <a:buFont typeface="Symbol" panose="05050102010706020507" pitchFamily="18" charset="2"/>
                        <a:buChar char=""/>
                      </a:pPr>
                      <a:r>
                        <a:rPr lang="en-US" sz="1600" kern="100" dirty="0">
                          <a:effectLst/>
                        </a:rPr>
                        <a:t>Poor performers — target for overhaul</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758771188"/>
                  </a:ext>
                </a:extLst>
              </a:tr>
            </a:tbl>
          </a:graphicData>
        </a:graphic>
      </p:graphicFrame>
      <p:pic>
        <p:nvPicPr>
          <p:cNvPr id="15" name="Picture 14">
            <a:extLst>
              <a:ext uri="{FF2B5EF4-FFF2-40B4-BE49-F238E27FC236}">
                <a16:creationId xmlns:a16="http://schemas.microsoft.com/office/drawing/2014/main" id="{AFDA20FA-80ED-B04E-A7CB-2D6A6DA54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405" y="585881"/>
            <a:ext cx="6607279" cy="58542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04582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15A6EE-0B5D-DB32-2864-C4BB0DB6EF30}"/>
              </a:ext>
            </a:extLst>
          </p:cNvPr>
          <p:cNvPicPr>
            <a:picLocks noChangeAspect="1"/>
          </p:cNvPicPr>
          <p:nvPr/>
        </p:nvPicPr>
        <p:blipFill>
          <a:blip r:embed="rId2"/>
          <a:stretch>
            <a:fillRect/>
          </a:stretch>
        </p:blipFill>
        <p:spPr>
          <a:xfrm>
            <a:off x="306859" y="488607"/>
            <a:ext cx="5710484" cy="4348009"/>
          </a:xfrm>
          <a:prstGeom prst="rect">
            <a:avLst/>
          </a:prstGeom>
        </p:spPr>
      </p:pic>
      <p:sp>
        <p:nvSpPr>
          <p:cNvPr id="4" name="TextBox 3">
            <a:extLst>
              <a:ext uri="{FF2B5EF4-FFF2-40B4-BE49-F238E27FC236}">
                <a16:creationId xmlns:a16="http://schemas.microsoft.com/office/drawing/2014/main" id="{396B5F69-EE5F-4748-BEE8-1A06B6338358}"/>
              </a:ext>
            </a:extLst>
          </p:cNvPr>
          <p:cNvSpPr txBox="1"/>
          <p:nvPr/>
        </p:nvSpPr>
        <p:spPr>
          <a:xfrm>
            <a:off x="0" y="5267084"/>
            <a:ext cx="6312309" cy="1200329"/>
          </a:xfrm>
          <a:prstGeom prst="rect">
            <a:avLst/>
          </a:prstGeom>
          <a:noFill/>
        </p:spPr>
        <p:txBody>
          <a:bodyPr wrap="square">
            <a:spAutoFit/>
          </a:bodyPr>
          <a:lstStyle/>
          <a:p>
            <a:r>
              <a:rPr lang="en-US" dirty="0">
                <a:latin typeface="Adobe Heiti Std R" panose="020B0400000000000000" pitchFamily="34" charset="-128"/>
                <a:ea typeface="Adobe Heiti Std R" panose="020B0400000000000000" pitchFamily="34" charset="-128"/>
              </a:rPr>
              <a:t>Internal analysis shows that while pricing remains competitive in lower-tier rooms (Standard, Elite), upper-tier categories (Premium, Presidential) are priced above perceived value.</a:t>
            </a:r>
          </a:p>
        </p:txBody>
      </p:sp>
      <p:pic>
        <p:nvPicPr>
          <p:cNvPr id="6" name="Picture 5">
            <a:extLst>
              <a:ext uri="{FF2B5EF4-FFF2-40B4-BE49-F238E27FC236}">
                <a16:creationId xmlns:a16="http://schemas.microsoft.com/office/drawing/2014/main" id="{B1C75383-F430-A66E-DAB3-C99AA886D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7090" y="568081"/>
            <a:ext cx="6645663" cy="3160122"/>
          </a:xfrm>
          <a:prstGeom prst="rect">
            <a:avLst/>
          </a:prstGeom>
        </p:spPr>
      </p:pic>
      <p:sp>
        <p:nvSpPr>
          <p:cNvPr id="7" name="TextBox 6">
            <a:extLst>
              <a:ext uri="{FF2B5EF4-FFF2-40B4-BE49-F238E27FC236}">
                <a16:creationId xmlns:a16="http://schemas.microsoft.com/office/drawing/2014/main" id="{BF838DB7-B89B-A20E-F955-DC91E803C992}"/>
              </a:ext>
            </a:extLst>
          </p:cNvPr>
          <p:cNvSpPr txBox="1"/>
          <p:nvPr/>
        </p:nvSpPr>
        <p:spPr>
          <a:xfrm>
            <a:off x="6105832" y="4060722"/>
            <a:ext cx="5329084" cy="2739211"/>
          </a:xfrm>
          <a:prstGeom prst="rect">
            <a:avLst/>
          </a:prstGeom>
          <a:noFill/>
        </p:spPr>
        <p:txBody>
          <a:bodyPr wrap="square" rtlCol="0">
            <a:spAutoFit/>
          </a:bodyPr>
          <a:lstStyle/>
          <a:p>
            <a:pPr marL="285750" indent="-285750">
              <a:buFont typeface="Courier New" panose="02070309020205020404" pitchFamily="49" charset="0"/>
              <a:buChar char="o"/>
            </a:pPr>
            <a:r>
              <a:rPr lang="en-US" sz="1400" b="1" dirty="0">
                <a:latin typeface="Adobe Heiti Std R" panose="020B0400000000000000" pitchFamily="34" charset="-128"/>
                <a:ea typeface="Adobe Heiti Std R" panose="020B0400000000000000" pitchFamily="34" charset="-128"/>
              </a:rPr>
              <a:t>Atliq Blu leads in occupancy:</a:t>
            </a:r>
          </a:p>
          <a:p>
            <a:r>
              <a:rPr lang="en-US" sz="1400" b="1" dirty="0">
                <a:latin typeface="Adobe Heiti Std R" panose="020B0400000000000000" pitchFamily="34" charset="-128"/>
                <a:ea typeface="Adobe Heiti Std R" panose="020B0400000000000000" pitchFamily="34" charset="-128"/>
              </a:rPr>
              <a:t>Highest average occupancy rate (~63%)</a:t>
            </a:r>
            <a:endParaRPr lang="en-US" sz="1400" dirty="0">
              <a:latin typeface="Adobe Heiti Std R" panose="020B0400000000000000" pitchFamily="34" charset="-128"/>
              <a:ea typeface="Adobe Heiti Std R" panose="020B0400000000000000" pitchFamily="34" charset="-128"/>
            </a:endParaRPr>
          </a:p>
          <a:p>
            <a:r>
              <a:rPr lang="en-US" sz="1400" dirty="0">
                <a:latin typeface="Adobe Heiti Std R" panose="020B0400000000000000" pitchFamily="34" charset="-128"/>
                <a:ea typeface="Adobe Heiti Std R" panose="020B0400000000000000" pitchFamily="34" charset="-128"/>
              </a:rPr>
              <a:t>Reflects strong demand and efficient space utilization.</a:t>
            </a:r>
          </a:p>
          <a:p>
            <a:r>
              <a:rPr lang="en-US" sz="1400" dirty="0">
                <a:latin typeface="Adobe Heiti Std R" panose="020B0400000000000000" pitchFamily="34" charset="-128"/>
                <a:ea typeface="Adobe Heiti Std R" panose="020B0400000000000000" pitchFamily="34" charset="-128"/>
              </a:rPr>
              <a:t>Suitable for </a:t>
            </a:r>
            <a:r>
              <a:rPr lang="en-US" sz="1400" b="1" dirty="0">
                <a:latin typeface="Adobe Heiti Std R" panose="020B0400000000000000" pitchFamily="34" charset="-128"/>
                <a:ea typeface="Adobe Heiti Std R" panose="020B0400000000000000" pitchFamily="34" charset="-128"/>
              </a:rPr>
              <a:t>price optimization or premium bundling</a:t>
            </a:r>
            <a:r>
              <a:rPr lang="en-US" sz="1400" dirty="0">
                <a:latin typeface="Adobe Heiti Std R" panose="020B0400000000000000" pitchFamily="34" charset="-128"/>
                <a:ea typeface="Adobe Heiti Std R" panose="020B0400000000000000" pitchFamily="34" charset="-128"/>
              </a:rPr>
              <a:t>.</a:t>
            </a:r>
          </a:p>
          <a:p>
            <a:pPr marL="285750" indent="-285750">
              <a:buFont typeface="Courier New" panose="02070309020205020404" pitchFamily="49" charset="0"/>
              <a:buChar char="o"/>
            </a:pPr>
            <a:r>
              <a:rPr lang="en-US" sz="1400" b="1" dirty="0">
                <a:latin typeface="Adobe Heiti Std R" panose="020B0400000000000000" pitchFamily="34" charset="-128"/>
                <a:ea typeface="Adobe Heiti Std R" panose="020B0400000000000000" pitchFamily="34" charset="-128"/>
              </a:rPr>
              <a:t> Atliq Seasons is underperforming:</a:t>
            </a:r>
          </a:p>
          <a:p>
            <a:r>
              <a:rPr lang="en-US" sz="1400" b="1" dirty="0">
                <a:latin typeface="Adobe Heiti Std R" panose="020B0400000000000000" pitchFamily="34" charset="-128"/>
                <a:ea typeface="Adobe Heiti Std R" panose="020B0400000000000000" pitchFamily="34" charset="-128"/>
              </a:rPr>
              <a:t>Lowest occupancy rate (~44%)</a:t>
            </a:r>
            <a:r>
              <a:rPr lang="en-US" sz="1400" dirty="0">
                <a:latin typeface="Adobe Heiti Std R" panose="020B0400000000000000" pitchFamily="34" charset="-128"/>
                <a:ea typeface="Adobe Heiti Std R" panose="020B0400000000000000" pitchFamily="34" charset="-128"/>
              </a:rPr>
              <a:t>, well below the portfolio average.</a:t>
            </a:r>
          </a:p>
          <a:p>
            <a:r>
              <a:rPr lang="en-US" sz="1400" dirty="0">
                <a:latin typeface="Adobe Heiti Std R" panose="020B0400000000000000" pitchFamily="34" charset="-128"/>
                <a:ea typeface="Adobe Heiti Std R" panose="020B0400000000000000" pitchFamily="34" charset="-128"/>
              </a:rPr>
              <a:t>Indicates serious underutilization — requires immediate </a:t>
            </a:r>
            <a:r>
              <a:rPr lang="en-US" sz="1400" b="1" dirty="0">
                <a:latin typeface="Adobe Heiti Std R" panose="020B0400000000000000" pitchFamily="34" charset="-128"/>
                <a:ea typeface="Adobe Heiti Std R" panose="020B0400000000000000" pitchFamily="34" charset="-128"/>
              </a:rPr>
              <a:t>operational and marketing interventions</a:t>
            </a:r>
            <a:r>
              <a:rPr lang="en-US" sz="1400" dirty="0">
                <a:latin typeface="Adobe Heiti Std R" panose="020B0400000000000000" pitchFamily="34" charset="-128"/>
                <a:ea typeface="Adobe Heiti Std R" panose="020B0400000000000000" pitchFamily="34" charset="-128"/>
              </a:rPr>
              <a:t>.</a:t>
            </a:r>
          </a:p>
          <a:p>
            <a:r>
              <a:rPr lang="en-US" sz="1400" dirty="0">
                <a:latin typeface="Adobe Heiti Std R" panose="020B0400000000000000" pitchFamily="34" charset="-128"/>
                <a:ea typeface="Adobe Heiti Std R" panose="020B0400000000000000" pitchFamily="34" charset="-128"/>
              </a:rPr>
              <a:t>Justifies need for </a:t>
            </a:r>
            <a:r>
              <a:rPr lang="en-US" sz="1400" b="1" dirty="0">
                <a:latin typeface="Adobe Heiti Std R" panose="020B0400000000000000" pitchFamily="34" charset="-128"/>
                <a:ea typeface="Adobe Heiti Std R" panose="020B0400000000000000" pitchFamily="34" charset="-128"/>
              </a:rPr>
              <a:t>housekeeping fixes, customer experience revamp</a:t>
            </a:r>
            <a:r>
              <a:rPr lang="en-US" sz="1400" dirty="0">
                <a:latin typeface="Adobe Heiti Std R" panose="020B0400000000000000" pitchFamily="34" charset="-128"/>
                <a:ea typeface="Adobe Heiti Std R" panose="020B0400000000000000" pitchFamily="34" charset="-128"/>
              </a:rPr>
              <a:t>, or repositioning</a:t>
            </a:r>
          </a:p>
          <a:p>
            <a:endParaRPr lang="en-US" dirty="0"/>
          </a:p>
        </p:txBody>
      </p:sp>
    </p:spTree>
    <p:extLst>
      <p:ext uri="{BB962C8B-B14F-4D97-AF65-F5344CB8AC3E}">
        <p14:creationId xmlns:p14="http://schemas.microsoft.com/office/powerpoint/2010/main" val="1391649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862EC7D0-5F70-A883-714B-3BDF22C17BA2}"/>
              </a:ext>
            </a:extLst>
          </p:cNvPr>
          <p:cNvGraphicFramePr/>
          <p:nvPr>
            <p:extLst>
              <p:ext uri="{D42A27DB-BD31-4B8C-83A1-F6EECF244321}">
                <p14:modId xmlns:p14="http://schemas.microsoft.com/office/powerpoint/2010/main" val="200357529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BB8E4C79-3CF0-4EF9-4204-CC158F43FB2E}"/>
              </a:ext>
            </a:extLst>
          </p:cNvPr>
          <p:cNvSpPr txBox="1"/>
          <p:nvPr/>
        </p:nvSpPr>
        <p:spPr>
          <a:xfrm>
            <a:off x="501445" y="304800"/>
            <a:ext cx="4640826" cy="707886"/>
          </a:xfrm>
          <a:prstGeom prst="rect">
            <a:avLst/>
          </a:prstGeom>
          <a:noFill/>
        </p:spPr>
        <p:txBody>
          <a:bodyPr wrap="square" rtlCol="0">
            <a:spAutoFit/>
          </a:bodyPr>
          <a:lstStyle/>
          <a:p>
            <a:r>
              <a:rPr lang="en-US" sz="4000" dirty="0"/>
              <a:t>SWOT Analysis :</a:t>
            </a:r>
          </a:p>
        </p:txBody>
      </p:sp>
      <p:graphicFrame>
        <p:nvGraphicFramePr>
          <p:cNvPr id="8" name="Table 7">
            <a:extLst>
              <a:ext uri="{FF2B5EF4-FFF2-40B4-BE49-F238E27FC236}">
                <a16:creationId xmlns:a16="http://schemas.microsoft.com/office/drawing/2014/main" id="{B0205387-54CA-AFAA-13F2-66A2280CC4DB}"/>
              </a:ext>
            </a:extLst>
          </p:cNvPr>
          <p:cNvGraphicFramePr>
            <a:graphicFrameLocks noGrp="1"/>
          </p:cNvGraphicFramePr>
          <p:nvPr>
            <p:extLst>
              <p:ext uri="{D42A27DB-BD31-4B8C-83A1-F6EECF244321}">
                <p14:modId xmlns:p14="http://schemas.microsoft.com/office/powerpoint/2010/main" val="268073516"/>
              </p:ext>
            </p:extLst>
          </p:nvPr>
        </p:nvGraphicFramePr>
        <p:xfrm>
          <a:off x="96581" y="1484706"/>
          <a:ext cx="3621751" cy="1405977"/>
        </p:xfrm>
        <a:graphic>
          <a:graphicData uri="http://schemas.openxmlformats.org/drawingml/2006/table">
            <a:tbl>
              <a:tblPr firstRow="1" firstCol="1" bandRow="1">
                <a:tableStyleId>{5C22544A-7EE6-4342-B048-85BDC9FD1C3A}</a:tableStyleId>
              </a:tblPr>
              <a:tblGrid>
                <a:gridCol w="3621751">
                  <a:extLst>
                    <a:ext uri="{9D8B030D-6E8A-4147-A177-3AD203B41FA5}">
                      <a16:colId xmlns:a16="http://schemas.microsoft.com/office/drawing/2014/main" val="1229535853"/>
                    </a:ext>
                  </a:extLst>
                </a:gridCol>
              </a:tblGrid>
              <a:tr h="468659">
                <a:tc>
                  <a:txBody>
                    <a:bodyPr/>
                    <a:lstStyle/>
                    <a:p>
                      <a:pPr marL="0" marR="0">
                        <a:lnSpc>
                          <a:spcPct val="115000"/>
                        </a:lnSpc>
                        <a:spcAft>
                          <a:spcPts val="800"/>
                        </a:spcAft>
                        <a:buNone/>
                      </a:pPr>
                      <a:r>
                        <a:rPr lang="en-US" sz="1200" kern="100" dirty="0">
                          <a:effectLst/>
                        </a:rPr>
                        <a:t>✔ Strong occupancy in key properties (Bay, Blu)</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112141286"/>
                  </a:ext>
                </a:extLst>
              </a:tr>
              <a:tr h="468659">
                <a:tc>
                  <a:txBody>
                    <a:bodyPr/>
                    <a:lstStyle/>
                    <a:p>
                      <a:pPr marL="0" marR="0">
                        <a:lnSpc>
                          <a:spcPct val="115000"/>
                        </a:lnSpc>
                        <a:spcAft>
                          <a:spcPts val="800"/>
                        </a:spcAft>
                        <a:buNone/>
                      </a:pPr>
                      <a:r>
                        <a:rPr lang="en-US" sz="1200" kern="100" dirty="0">
                          <a:effectLst/>
                        </a:rPr>
                        <a:t>✔ High Rev/Booking in Seasons &amp; Exotica</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91942997"/>
                  </a:ext>
                </a:extLst>
              </a:tr>
              <a:tr h="468659">
                <a:tc>
                  <a:txBody>
                    <a:bodyPr/>
                    <a:lstStyle/>
                    <a:p>
                      <a:pPr marL="0" marR="0">
                        <a:lnSpc>
                          <a:spcPct val="115000"/>
                        </a:lnSpc>
                        <a:spcAft>
                          <a:spcPts val="800"/>
                        </a:spcAft>
                        <a:buNone/>
                      </a:pPr>
                      <a:r>
                        <a:rPr lang="en-US" sz="1200" kern="100" dirty="0">
                          <a:effectLst/>
                        </a:rPr>
                        <a:t>✔ Consistent revenue from top 4 hotels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504539148"/>
                  </a:ext>
                </a:extLst>
              </a:tr>
            </a:tbl>
          </a:graphicData>
        </a:graphic>
      </p:graphicFrame>
      <p:graphicFrame>
        <p:nvGraphicFramePr>
          <p:cNvPr id="10" name="Table 9">
            <a:extLst>
              <a:ext uri="{FF2B5EF4-FFF2-40B4-BE49-F238E27FC236}">
                <a16:creationId xmlns:a16="http://schemas.microsoft.com/office/drawing/2014/main" id="{2C1EC6C4-C8F3-74C0-796A-CBADF5ECB763}"/>
              </a:ext>
            </a:extLst>
          </p:cNvPr>
          <p:cNvGraphicFramePr>
            <a:graphicFrameLocks noGrp="1"/>
          </p:cNvGraphicFramePr>
          <p:nvPr>
            <p:extLst>
              <p:ext uri="{D42A27DB-BD31-4B8C-83A1-F6EECF244321}">
                <p14:modId xmlns:p14="http://schemas.microsoft.com/office/powerpoint/2010/main" val="3439133308"/>
              </p:ext>
            </p:extLst>
          </p:nvPr>
        </p:nvGraphicFramePr>
        <p:xfrm>
          <a:off x="8473666" y="1484706"/>
          <a:ext cx="3621753" cy="1405978"/>
        </p:xfrm>
        <a:graphic>
          <a:graphicData uri="http://schemas.openxmlformats.org/drawingml/2006/table">
            <a:tbl>
              <a:tblPr firstRow="1" firstCol="1" bandRow="1">
                <a:tableStyleId>{5C22544A-7EE6-4342-B048-85BDC9FD1C3A}</a:tableStyleId>
              </a:tblPr>
              <a:tblGrid>
                <a:gridCol w="3621753">
                  <a:extLst>
                    <a:ext uri="{9D8B030D-6E8A-4147-A177-3AD203B41FA5}">
                      <a16:colId xmlns:a16="http://schemas.microsoft.com/office/drawing/2014/main" val="2758908553"/>
                    </a:ext>
                  </a:extLst>
                </a:gridCol>
              </a:tblGrid>
              <a:tr h="461372">
                <a:tc>
                  <a:txBody>
                    <a:bodyPr/>
                    <a:lstStyle/>
                    <a:p>
                      <a:pPr marL="0" marR="0">
                        <a:lnSpc>
                          <a:spcPct val="115000"/>
                        </a:lnSpc>
                        <a:spcAft>
                          <a:spcPts val="800"/>
                        </a:spcAft>
                        <a:buNone/>
                      </a:pPr>
                      <a:r>
                        <a:rPr lang="en-US" sz="1200" kern="100">
                          <a:effectLst/>
                        </a:rPr>
                        <a:t>❌ Low guest ratings in Seasons &amp; Grands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686438489"/>
                  </a:ext>
                </a:extLst>
              </a:tr>
              <a:tr h="461372">
                <a:tc>
                  <a:txBody>
                    <a:bodyPr/>
                    <a:lstStyle/>
                    <a:p>
                      <a:pPr marL="0" marR="0">
                        <a:lnSpc>
                          <a:spcPct val="115000"/>
                        </a:lnSpc>
                        <a:spcAft>
                          <a:spcPts val="800"/>
                        </a:spcAft>
                        <a:buNone/>
                      </a:pPr>
                      <a:r>
                        <a:rPr lang="en-US" sz="1200" kern="100">
                          <a:effectLst/>
                        </a:rPr>
                        <a:t>❌ No presence of Seasons outside Mumbai</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870242243"/>
                  </a:ext>
                </a:extLst>
              </a:tr>
              <a:tr h="483234">
                <a:tc>
                  <a:txBody>
                    <a:bodyPr/>
                    <a:lstStyle/>
                    <a:p>
                      <a:pPr marL="0" marR="0">
                        <a:lnSpc>
                          <a:spcPct val="115000"/>
                        </a:lnSpc>
                        <a:spcAft>
                          <a:spcPts val="800"/>
                        </a:spcAft>
                        <a:buNone/>
                      </a:pPr>
                      <a:r>
                        <a:rPr lang="en-US" sz="1200" kern="100" dirty="0">
                          <a:effectLst/>
                        </a:rPr>
                        <a:t>❌ Revenue leakage from cancellations &amp; no-shows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023604042"/>
                  </a:ext>
                </a:extLst>
              </a:tr>
            </a:tbl>
          </a:graphicData>
        </a:graphic>
      </p:graphicFrame>
      <p:graphicFrame>
        <p:nvGraphicFramePr>
          <p:cNvPr id="12" name="Table 11">
            <a:extLst>
              <a:ext uri="{FF2B5EF4-FFF2-40B4-BE49-F238E27FC236}">
                <a16:creationId xmlns:a16="http://schemas.microsoft.com/office/drawing/2014/main" id="{2264E70E-F83F-3620-83D6-76005CA8BD44}"/>
              </a:ext>
            </a:extLst>
          </p:cNvPr>
          <p:cNvGraphicFramePr>
            <a:graphicFrameLocks noGrp="1"/>
          </p:cNvGraphicFramePr>
          <p:nvPr>
            <p:extLst>
              <p:ext uri="{D42A27DB-BD31-4B8C-83A1-F6EECF244321}">
                <p14:modId xmlns:p14="http://schemas.microsoft.com/office/powerpoint/2010/main" val="1668253753"/>
              </p:ext>
            </p:extLst>
          </p:nvPr>
        </p:nvGraphicFramePr>
        <p:xfrm>
          <a:off x="96579" y="3967317"/>
          <a:ext cx="3621753" cy="1405977"/>
        </p:xfrm>
        <a:graphic>
          <a:graphicData uri="http://schemas.openxmlformats.org/drawingml/2006/table">
            <a:tbl>
              <a:tblPr firstRow="1" firstCol="1" bandRow="1">
                <a:tableStyleId>{5C22544A-7EE6-4342-B048-85BDC9FD1C3A}</a:tableStyleId>
              </a:tblPr>
              <a:tblGrid>
                <a:gridCol w="3621753">
                  <a:extLst>
                    <a:ext uri="{9D8B030D-6E8A-4147-A177-3AD203B41FA5}">
                      <a16:colId xmlns:a16="http://schemas.microsoft.com/office/drawing/2014/main" val="2341155662"/>
                    </a:ext>
                  </a:extLst>
                </a:gridCol>
              </a:tblGrid>
              <a:tr h="468659">
                <a:tc>
                  <a:txBody>
                    <a:bodyPr/>
                    <a:lstStyle/>
                    <a:p>
                      <a:pPr marL="0" marR="0">
                        <a:lnSpc>
                          <a:spcPct val="115000"/>
                        </a:lnSpc>
                        <a:spcAft>
                          <a:spcPts val="800"/>
                        </a:spcAft>
                        <a:buNone/>
                      </a:pPr>
                      <a:r>
                        <a:rPr lang="en-US" sz="1200" kern="100">
                          <a:effectLst/>
                        </a:rPr>
                        <a:t>⭐ Expand high-value brands (Seasons) to new cities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4042698701"/>
                  </a:ext>
                </a:extLst>
              </a:tr>
              <a:tr h="468659">
                <a:tc>
                  <a:txBody>
                    <a:bodyPr/>
                    <a:lstStyle/>
                    <a:p>
                      <a:pPr marL="0" marR="0">
                        <a:lnSpc>
                          <a:spcPct val="115000"/>
                        </a:lnSpc>
                        <a:spcAft>
                          <a:spcPts val="800"/>
                        </a:spcAft>
                        <a:buNone/>
                      </a:pPr>
                      <a:r>
                        <a:rPr lang="en-US" sz="1200" kern="100" dirty="0">
                          <a:effectLst/>
                        </a:rPr>
                        <a:t>⭐ Implement dynamic pricing &amp; bundling offers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824809166"/>
                  </a:ext>
                </a:extLst>
              </a:tr>
              <a:tr h="468659">
                <a:tc>
                  <a:txBody>
                    <a:bodyPr/>
                    <a:lstStyle/>
                    <a:p>
                      <a:pPr marL="0" marR="0">
                        <a:lnSpc>
                          <a:spcPct val="115000"/>
                        </a:lnSpc>
                        <a:spcAft>
                          <a:spcPts val="800"/>
                        </a:spcAft>
                        <a:buNone/>
                      </a:pPr>
                      <a:r>
                        <a:rPr lang="en-US" sz="1200" kern="100" dirty="0">
                          <a:effectLst/>
                        </a:rPr>
                        <a:t>⭐ Recover lost revenue from improved ratings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369705323"/>
                  </a:ext>
                </a:extLst>
              </a:tr>
            </a:tbl>
          </a:graphicData>
        </a:graphic>
      </p:graphicFrame>
      <p:graphicFrame>
        <p:nvGraphicFramePr>
          <p:cNvPr id="14" name="Table 13">
            <a:extLst>
              <a:ext uri="{FF2B5EF4-FFF2-40B4-BE49-F238E27FC236}">
                <a16:creationId xmlns:a16="http://schemas.microsoft.com/office/drawing/2014/main" id="{DB979932-D83C-67B1-FA23-989554F933B3}"/>
              </a:ext>
            </a:extLst>
          </p:cNvPr>
          <p:cNvGraphicFramePr>
            <a:graphicFrameLocks noGrp="1"/>
          </p:cNvGraphicFramePr>
          <p:nvPr>
            <p:extLst>
              <p:ext uri="{D42A27DB-BD31-4B8C-83A1-F6EECF244321}">
                <p14:modId xmlns:p14="http://schemas.microsoft.com/office/powerpoint/2010/main" val="3180477201"/>
              </p:ext>
            </p:extLst>
          </p:nvPr>
        </p:nvGraphicFramePr>
        <p:xfrm>
          <a:off x="8473665" y="3967317"/>
          <a:ext cx="3621753" cy="1405977"/>
        </p:xfrm>
        <a:graphic>
          <a:graphicData uri="http://schemas.openxmlformats.org/drawingml/2006/table">
            <a:tbl>
              <a:tblPr firstRow="1" firstCol="1" bandRow="1">
                <a:tableStyleId>{5C22544A-7EE6-4342-B048-85BDC9FD1C3A}</a:tableStyleId>
              </a:tblPr>
              <a:tblGrid>
                <a:gridCol w="3621753">
                  <a:extLst>
                    <a:ext uri="{9D8B030D-6E8A-4147-A177-3AD203B41FA5}">
                      <a16:colId xmlns:a16="http://schemas.microsoft.com/office/drawing/2014/main" val="3276937186"/>
                    </a:ext>
                  </a:extLst>
                </a:gridCol>
              </a:tblGrid>
              <a:tr h="468659">
                <a:tc>
                  <a:txBody>
                    <a:bodyPr/>
                    <a:lstStyle/>
                    <a:p>
                      <a:pPr marL="0" marR="0">
                        <a:lnSpc>
                          <a:spcPct val="115000"/>
                        </a:lnSpc>
                        <a:spcAft>
                          <a:spcPts val="800"/>
                        </a:spcAft>
                        <a:buNone/>
                      </a:pPr>
                      <a:r>
                        <a:rPr lang="en-US" sz="1200" kern="100">
                          <a:effectLst/>
                        </a:rPr>
                        <a:t>⚠ Competitor pricing pressure on Palace, Blu, Bay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307877834"/>
                  </a:ext>
                </a:extLst>
              </a:tr>
              <a:tr h="468659">
                <a:tc>
                  <a:txBody>
                    <a:bodyPr/>
                    <a:lstStyle/>
                    <a:p>
                      <a:pPr marL="0" marR="0">
                        <a:lnSpc>
                          <a:spcPct val="115000"/>
                        </a:lnSpc>
                        <a:spcAft>
                          <a:spcPts val="800"/>
                        </a:spcAft>
                        <a:buNone/>
                      </a:pPr>
                      <a:r>
                        <a:rPr lang="en-US" sz="1200" kern="100">
                          <a:effectLst/>
                        </a:rPr>
                        <a:t>⚠ Rising operational costs (staffing, housekeeping)</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263437276"/>
                  </a:ext>
                </a:extLst>
              </a:tr>
              <a:tr h="468659">
                <a:tc>
                  <a:txBody>
                    <a:bodyPr/>
                    <a:lstStyle/>
                    <a:p>
                      <a:pPr marL="0" marR="0">
                        <a:lnSpc>
                          <a:spcPct val="115000"/>
                        </a:lnSpc>
                        <a:spcAft>
                          <a:spcPts val="800"/>
                        </a:spcAft>
                        <a:buNone/>
                      </a:pPr>
                      <a:r>
                        <a:rPr lang="en-US" sz="1200" kern="100" dirty="0">
                          <a:effectLst/>
                        </a:rPr>
                        <a:t>⚠ Dependency on weekends for 50% of revenue</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087835276"/>
                  </a:ext>
                </a:extLst>
              </a:tr>
            </a:tbl>
          </a:graphicData>
        </a:graphic>
      </p:graphicFrame>
    </p:spTree>
    <p:extLst>
      <p:ext uri="{BB962C8B-B14F-4D97-AF65-F5344CB8AC3E}">
        <p14:creationId xmlns:p14="http://schemas.microsoft.com/office/powerpoint/2010/main" val="1320371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8159A1-9B34-D3A9-975E-E9E2034FCE32}"/>
              </a:ext>
            </a:extLst>
          </p:cNvPr>
          <p:cNvSpPr txBox="1"/>
          <p:nvPr/>
        </p:nvSpPr>
        <p:spPr>
          <a:xfrm>
            <a:off x="462117" y="178940"/>
            <a:ext cx="3283974" cy="954107"/>
          </a:xfrm>
          <a:prstGeom prst="rect">
            <a:avLst/>
          </a:prstGeom>
          <a:noFill/>
        </p:spPr>
        <p:txBody>
          <a:bodyPr wrap="square" rtlCol="0">
            <a:spAutoFit/>
          </a:bodyPr>
          <a:lstStyle/>
          <a:p>
            <a:r>
              <a:rPr lang="en-US" sz="2800" dirty="0"/>
              <a:t>Consulting Recommendation :</a:t>
            </a:r>
          </a:p>
        </p:txBody>
      </p:sp>
      <p:sp>
        <p:nvSpPr>
          <p:cNvPr id="3" name="TextBox 2">
            <a:extLst>
              <a:ext uri="{FF2B5EF4-FFF2-40B4-BE49-F238E27FC236}">
                <a16:creationId xmlns:a16="http://schemas.microsoft.com/office/drawing/2014/main" id="{529FFA08-5891-0E85-78F7-445F394C7958}"/>
              </a:ext>
            </a:extLst>
          </p:cNvPr>
          <p:cNvSpPr txBox="1"/>
          <p:nvPr/>
        </p:nvSpPr>
        <p:spPr>
          <a:xfrm>
            <a:off x="5171754" y="1379269"/>
            <a:ext cx="5781381" cy="1200329"/>
          </a:xfrm>
          <a:prstGeom prst="rect">
            <a:avLst/>
          </a:prstGeom>
          <a:noFill/>
        </p:spPr>
        <p:txBody>
          <a:bodyPr wrap="square" rtlCol="0">
            <a:spAutoFit/>
          </a:bodyPr>
          <a:lstStyle/>
          <a:p>
            <a:r>
              <a:rPr lang="en-US" dirty="0"/>
              <a:t>🧪 </a:t>
            </a:r>
            <a:r>
              <a:rPr lang="en-US" b="1" dirty="0"/>
              <a:t>A/B Testing Plan</a:t>
            </a:r>
            <a:r>
              <a:rPr lang="en-US" dirty="0"/>
              <a:t> – Controlled Rollout of Pricing Strategy</a:t>
            </a:r>
            <a:br>
              <a:rPr lang="en-US" dirty="0"/>
            </a:br>
            <a:r>
              <a:rPr lang="en-US" i="1" dirty="0"/>
              <a:t>Minimizing risk while validating real-world ROI impact</a:t>
            </a:r>
            <a:endParaRPr lang="en-US" dirty="0"/>
          </a:p>
          <a:p>
            <a:r>
              <a:rPr lang="en-US" dirty="0"/>
              <a:t>(</a:t>
            </a:r>
            <a:r>
              <a:rPr lang="en-US" dirty="0">
                <a:highlight>
                  <a:srgbClr val="C0C0C0"/>
                </a:highlight>
              </a:rPr>
              <a:t>For Properties –Atliq Bay and Atliq Blu</a:t>
            </a:r>
            <a:r>
              <a:rPr lang="en-US" dirty="0"/>
              <a:t>)</a:t>
            </a:r>
          </a:p>
        </p:txBody>
      </p:sp>
      <p:graphicFrame>
        <p:nvGraphicFramePr>
          <p:cNvPr id="5" name="Table 4">
            <a:extLst>
              <a:ext uri="{FF2B5EF4-FFF2-40B4-BE49-F238E27FC236}">
                <a16:creationId xmlns:a16="http://schemas.microsoft.com/office/drawing/2014/main" id="{98928BCE-A314-CA15-4AD8-A88396320B7F}"/>
              </a:ext>
            </a:extLst>
          </p:cNvPr>
          <p:cNvGraphicFramePr>
            <a:graphicFrameLocks noGrp="1"/>
          </p:cNvGraphicFramePr>
          <p:nvPr>
            <p:extLst>
              <p:ext uri="{D42A27DB-BD31-4B8C-83A1-F6EECF244321}">
                <p14:modId xmlns:p14="http://schemas.microsoft.com/office/powerpoint/2010/main" val="2059680653"/>
              </p:ext>
            </p:extLst>
          </p:nvPr>
        </p:nvGraphicFramePr>
        <p:xfrm>
          <a:off x="157316" y="1379269"/>
          <a:ext cx="4807974" cy="5355720"/>
        </p:xfrm>
        <a:graphic>
          <a:graphicData uri="http://schemas.openxmlformats.org/drawingml/2006/table">
            <a:tbl>
              <a:tblPr firstRow="1" firstCol="1" bandRow="1">
                <a:tableStyleId>{5C22544A-7EE6-4342-B048-85BDC9FD1C3A}</a:tableStyleId>
              </a:tblPr>
              <a:tblGrid>
                <a:gridCol w="2417418">
                  <a:extLst>
                    <a:ext uri="{9D8B030D-6E8A-4147-A177-3AD203B41FA5}">
                      <a16:colId xmlns:a16="http://schemas.microsoft.com/office/drawing/2014/main" val="3546126623"/>
                    </a:ext>
                  </a:extLst>
                </a:gridCol>
                <a:gridCol w="2390556">
                  <a:extLst>
                    <a:ext uri="{9D8B030D-6E8A-4147-A177-3AD203B41FA5}">
                      <a16:colId xmlns:a16="http://schemas.microsoft.com/office/drawing/2014/main" val="1632952164"/>
                    </a:ext>
                  </a:extLst>
                </a:gridCol>
              </a:tblGrid>
              <a:tr h="220743">
                <a:tc>
                  <a:txBody>
                    <a:bodyPr/>
                    <a:lstStyle/>
                    <a:p>
                      <a:pPr marL="0" marR="0">
                        <a:lnSpc>
                          <a:spcPct val="115000"/>
                        </a:lnSpc>
                        <a:spcAft>
                          <a:spcPts val="800"/>
                        </a:spcAft>
                        <a:buNone/>
                      </a:pPr>
                      <a:r>
                        <a:rPr lang="en-US" sz="1600" kern="100">
                          <a:effectLst/>
                        </a:rPr>
                        <a:t>Element</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600" kern="100" dirty="0">
                          <a:effectLst/>
                        </a:rPr>
                        <a:t>Description</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737161133"/>
                  </a:ext>
                </a:extLst>
              </a:tr>
              <a:tr h="880133">
                <a:tc>
                  <a:txBody>
                    <a:bodyPr/>
                    <a:lstStyle/>
                    <a:p>
                      <a:pPr marL="0" marR="0">
                        <a:lnSpc>
                          <a:spcPct val="115000"/>
                        </a:lnSpc>
                        <a:spcAft>
                          <a:spcPts val="800"/>
                        </a:spcAft>
                        <a:buNone/>
                      </a:pPr>
                      <a:r>
                        <a:rPr lang="en-US" sz="1600" kern="100">
                          <a:effectLst/>
                        </a:rPr>
                        <a:t>🎯 Goal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600" kern="100">
                          <a:effectLst/>
                        </a:rPr>
                        <a:t>Measure impact of price uplift + bundling on revenue, occupancy, and ratings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518577353"/>
                  </a:ext>
                </a:extLst>
              </a:tr>
              <a:tr h="660336">
                <a:tc>
                  <a:txBody>
                    <a:bodyPr/>
                    <a:lstStyle/>
                    <a:p>
                      <a:pPr marL="0" marR="0">
                        <a:lnSpc>
                          <a:spcPct val="115000"/>
                        </a:lnSpc>
                        <a:spcAft>
                          <a:spcPts val="800"/>
                        </a:spcAft>
                        <a:buNone/>
                      </a:pPr>
                      <a:r>
                        <a:rPr lang="en-US" sz="1600" kern="100">
                          <a:effectLst/>
                        </a:rPr>
                        <a:t>🧪 Test Group</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600" kern="100">
                          <a:effectLst/>
                        </a:rPr>
                        <a:t>Cities like Mumbai, Bangalore (high booking volume, stable demand)</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4009839916"/>
                  </a:ext>
                </a:extLst>
              </a:tr>
              <a:tr h="660336">
                <a:tc>
                  <a:txBody>
                    <a:bodyPr/>
                    <a:lstStyle/>
                    <a:p>
                      <a:pPr marL="0" marR="0">
                        <a:lnSpc>
                          <a:spcPct val="115000"/>
                        </a:lnSpc>
                        <a:spcAft>
                          <a:spcPts val="800"/>
                        </a:spcAft>
                        <a:buNone/>
                      </a:pPr>
                      <a:r>
                        <a:rPr lang="en-US" sz="1600" kern="100">
                          <a:effectLst/>
                        </a:rPr>
                        <a:t>⚖️ Control Group</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600" kern="100">
                          <a:effectLst/>
                        </a:rPr>
                        <a:t>Similar cities without price changes (e.g., Delhi, Hyderabad)</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985112596"/>
                  </a:ext>
                </a:extLst>
              </a:tr>
              <a:tr h="660336">
                <a:tc>
                  <a:txBody>
                    <a:bodyPr/>
                    <a:lstStyle/>
                    <a:p>
                      <a:pPr marL="0" marR="0">
                        <a:lnSpc>
                          <a:spcPct val="115000"/>
                        </a:lnSpc>
                        <a:spcAft>
                          <a:spcPts val="800"/>
                        </a:spcAft>
                        <a:buNone/>
                      </a:pPr>
                      <a:r>
                        <a:rPr lang="en-US" sz="1600" kern="100">
                          <a:effectLst/>
                        </a:rPr>
                        <a:t>⏱️ Duration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600" kern="100">
                          <a:effectLst/>
                        </a:rPr>
                        <a:t>4–6 weeks (covers seasonal variation &amp; weekends)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867978393"/>
                  </a:ext>
                </a:extLst>
              </a:tr>
              <a:tr h="1099930">
                <a:tc>
                  <a:txBody>
                    <a:bodyPr/>
                    <a:lstStyle/>
                    <a:p>
                      <a:pPr marL="0" marR="0">
                        <a:lnSpc>
                          <a:spcPct val="115000"/>
                        </a:lnSpc>
                        <a:spcAft>
                          <a:spcPts val="800"/>
                        </a:spcAft>
                        <a:buNone/>
                      </a:pPr>
                      <a:r>
                        <a:rPr lang="en-US" sz="1600" kern="100">
                          <a:effectLst/>
                        </a:rPr>
                        <a:t>📊 Metrics to Track</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600" kern="100" dirty="0">
                          <a:effectLst/>
                        </a:rPr>
                        <a:t>- Revenue per booking</a:t>
                      </a:r>
                      <a:br>
                        <a:rPr lang="en-US" sz="1600" kern="100" dirty="0">
                          <a:effectLst/>
                        </a:rPr>
                      </a:br>
                      <a:r>
                        <a:rPr lang="en-US" sz="1600" kern="100" dirty="0">
                          <a:effectLst/>
                        </a:rPr>
                        <a:t>- Total revenue</a:t>
                      </a:r>
                      <a:br>
                        <a:rPr lang="en-US" sz="1600" kern="100" dirty="0">
                          <a:effectLst/>
                        </a:rPr>
                      </a:br>
                      <a:r>
                        <a:rPr lang="en-US" sz="1600" kern="100" dirty="0">
                          <a:effectLst/>
                        </a:rPr>
                        <a:t>- Occupancy %</a:t>
                      </a:r>
                      <a:br>
                        <a:rPr lang="en-US" sz="1600" kern="100" dirty="0">
                          <a:effectLst/>
                        </a:rPr>
                      </a:br>
                      <a:r>
                        <a:rPr lang="en-US" sz="1600" kern="100" dirty="0">
                          <a:effectLst/>
                        </a:rPr>
                        <a:t>- Cancellation rate</a:t>
                      </a:r>
                      <a:br>
                        <a:rPr lang="en-US" sz="1600" kern="100" dirty="0">
                          <a:effectLst/>
                        </a:rPr>
                      </a:br>
                      <a:r>
                        <a:rPr lang="en-US" sz="1600" kern="100" dirty="0">
                          <a:effectLst/>
                        </a:rPr>
                        <a:t>- Guest ratings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7330327"/>
                  </a:ext>
                </a:extLst>
              </a:tr>
            </a:tbl>
          </a:graphicData>
        </a:graphic>
      </p:graphicFrame>
      <p:graphicFrame>
        <p:nvGraphicFramePr>
          <p:cNvPr id="7" name="Table 6">
            <a:extLst>
              <a:ext uri="{FF2B5EF4-FFF2-40B4-BE49-F238E27FC236}">
                <a16:creationId xmlns:a16="http://schemas.microsoft.com/office/drawing/2014/main" id="{E15DE868-A2EA-E33B-5B00-19E47A542C42}"/>
              </a:ext>
            </a:extLst>
          </p:cNvPr>
          <p:cNvGraphicFramePr>
            <a:graphicFrameLocks noGrp="1"/>
          </p:cNvGraphicFramePr>
          <p:nvPr>
            <p:extLst>
              <p:ext uri="{D42A27DB-BD31-4B8C-83A1-F6EECF244321}">
                <p14:modId xmlns:p14="http://schemas.microsoft.com/office/powerpoint/2010/main" val="2772432730"/>
              </p:ext>
            </p:extLst>
          </p:nvPr>
        </p:nvGraphicFramePr>
        <p:xfrm>
          <a:off x="5220929" y="3589656"/>
          <a:ext cx="6666904" cy="3103120"/>
        </p:xfrm>
        <a:graphic>
          <a:graphicData uri="http://schemas.openxmlformats.org/drawingml/2006/table">
            <a:tbl>
              <a:tblPr firstRow="1" firstCol="1" bandRow="1">
                <a:tableStyleId>{5C22544A-7EE6-4342-B048-85BDC9FD1C3A}</a:tableStyleId>
              </a:tblPr>
              <a:tblGrid>
                <a:gridCol w="1666726">
                  <a:extLst>
                    <a:ext uri="{9D8B030D-6E8A-4147-A177-3AD203B41FA5}">
                      <a16:colId xmlns:a16="http://schemas.microsoft.com/office/drawing/2014/main" val="4271961624"/>
                    </a:ext>
                  </a:extLst>
                </a:gridCol>
                <a:gridCol w="1666726">
                  <a:extLst>
                    <a:ext uri="{9D8B030D-6E8A-4147-A177-3AD203B41FA5}">
                      <a16:colId xmlns:a16="http://schemas.microsoft.com/office/drawing/2014/main" val="91469344"/>
                    </a:ext>
                  </a:extLst>
                </a:gridCol>
                <a:gridCol w="1666726">
                  <a:extLst>
                    <a:ext uri="{9D8B030D-6E8A-4147-A177-3AD203B41FA5}">
                      <a16:colId xmlns:a16="http://schemas.microsoft.com/office/drawing/2014/main" val="1648500774"/>
                    </a:ext>
                  </a:extLst>
                </a:gridCol>
                <a:gridCol w="1666726">
                  <a:extLst>
                    <a:ext uri="{9D8B030D-6E8A-4147-A177-3AD203B41FA5}">
                      <a16:colId xmlns:a16="http://schemas.microsoft.com/office/drawing/2014/main" val="3421478891"/>
                    </a:ext>
                  </a:extLst>
                </a:gridCol>
              </a:tblGrid>
              <a:tr h="446164">
                <a:tc>
                  <a:txBody>
                    <a:bodyPr/>
                    <a:lstStyle/>
                    <a:p>
                      <a:pPr marL="0" marR="0" algn="l">
                        <a:lnSpc>
                          <a:spcPct val="115000"/>
                        </a:lnSpc>
                        <a:spcAft>
                          <a:spcPts val="800"/>
                        </a:spcAft>
                        <a:buNone/>
                      </a:pPr>
                      <a:r>
                        <a:rPr lang="en-US" sz="1600" kern="100" dirty="0">
                          <a:effectLst/>
                        </a:rPr>
                        <a:t>Metric</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a:effectLst/>
                        </a:rPr>
                        <a:t>Test Group Avg</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a:effectLst/>
                        </a:rPr>
                        <a:t>Control Group Avg</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a:effectLst/>
                        </a:rPr>
                        <a:t>Insights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409372465"/>
                  </a:ext>
                </a:extLst>
              </a:tr>
              <a:tr h="668767">
                <a:tc>
                  <a:txBody>
                    <a:bodyPr/>
                    <a:lstStyle/>
                    <a:p>
                      <a:pPr marL="0" marR="0" algn="l">
                        <a:lnSpc>
                          <a:spcPct val="115000"/>
                        </a:lnSpc>
                        <a:spcAft>
                          <a:spcPts val="800"/>
                        </a:spcAft>
                        <a:buNone/>
                      </a:pPr>
                      <a:r>
                        <a:rPr lang="en-US" sz="1600" kern="100">
                          <a:effectLst/>
                        </a:rPr>
                        <a:t>Bookings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a:effectLst/>
                        </a:rPr>
                        <a:t>37,735</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a:effectLst/>
                        </a:rPr>
                        <a:t>29,560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a:effectLst/>
                        </a:rPr>
                        <a:t>✅ Higher demand in test cities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314462513"/>
                  </a:ext>
                </a:extLst>
              </a:tr>
              <a:tr h="668767">
                <a:tc>
                  <a:txBody>
                    <a:bodyPr/>
                    <a:lstStyle/>
                    <a:p>
                      <a:pPr marL="0" marR="0" algn="l">
                        <a:lnSpc>
                          <a:spcPct val="115000"/>
                        </a:lnSpc>
                        <a:spcAft>
                          <a:spcPts val="800"/>
                        </a:spcAft>
                        <a:buNone/>
                      </a:pPr>
                      <a:r>
                        <a:rPr lang="en-US" sz="1600" kern="100">
                          <a:effectLst/>
                        </a:rPr>
                        <a:t>Revenue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a:effectLst/>
                        </a:rPr>
                        <a:t>₹54.45 Cr avg</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a:effectLst/>
                        </a:rPr>
                        <a:t>₹30.99 Cr avg</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a:effectLst/>
                        </a:rPr>
                        <a:t>✅ Stronger revenue from test cities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217747697"/>
                  </a:ext>
                </a:extLst>
              </a:tr>
              <a:tr h="668767">
                <a:tc>
                  <a:txBody>
                    <a:bodyPr/>
                    <a:lstStyle/>
                    <a:p>
                      <a:pPr marL="0" marR="0" algn="l">
                        <a:lnSpc>
                          <a:spcPct val="115000"/>
                        </a:lnSpc>
                        <a:spcAft>
                          <a:spcPts val="800"/>
                        </a:spcAft>
                        <a:buNone/>
                      </a:pPr>
                      <a:r>
                        <a:rPr lang="en-US" sz="1600" kern="100">
                          <a:effectLst/>
                        </a:rPr>
                        <a:t>Ratings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dirty="0">
                          <a:effectLst/>
                        </a:rPr>
                        <a:t>3.53</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a:effectLst/>
                        </a:rPr>
                        <a:t>3.72</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dirty="0">
                          <a:effectLst/>
                        </a:rPr>
                        <a:t>⚠️ Slightly lower satisfaction in test group</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227963553"/>
                  </a:ext>
                </a:extLst>
              </a:tr>
            </a:tbl>
          </a:graphicData>
        </a:graphic>
      </p:graphicFrame>
      <p:sp>
        <p:nvSpPr>
          <p:cNvPr id="8" name="Rectangle 1">
            <a:extLst>
              <a:ext uri="{FF2B5EF4-FFF2-40B4-BE49-F238E27FC236}">
                <a16:creationId xmlns:a16="http://schemas.microsoft.com/office/drawing/2014/main" id="{CF4A6D73-6387-2DAD-1C22-1318726591E4}"/>
              </a:ext>
            </a:extLst>
          </p:cNvPr>
          <p:cNvSpPr>
            <a:spLocks noChangeArrowheads="1"/>
          </p:cNvSpPr>
          <p:nvPr/>
        </p:nvSpPr>
        <p:spPr bwMode="auto">
          <a:xfrm>
            <a:off x="5220929" y="3100278"/>
            <a:ext cx="639779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 Insights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FE90A4ED-DB37-D041-C677-563C9B3C8B57}"/>
              </a:ext>
            </a:extLst>
          </p:cNvPr>
          <p:cNvSpPr txBox="1"/>
          <p:nvPr/>
        </p:nvSpPr>
        <p:spPr>
          <a:xfrm>
            <a:off x="3923071" y="369211"/>
            <a:ext cx="7695652" cy="646331"/>
          </a:xfrm>
          <a:prstGeom prst="rect">
            <a:avLst/>
          </a:prstGeom>
          <a:noFill/>
        </p:spPr>
        <p:txBody>
          <a:bodyPr wrap="square" rtlCol="0">
            <a:spAutoFit/>
          </a:bodyPr>
          <a:lstStyle/>
          <a:p>
            <a:r>
              <a:rPr lang="en-US" dirty="0"/>
              <a:t>“Based on occupancy trends and revenue leakage, we propose a targeted pricing uplift, dynamic staffing, and bundling strategy.”</a:t>
            </a:r>
          </a:p>
        </p:txBody>
      </p:sp>
    </p:spTree>
    <p:extLst>
      <p:ext uri="{BB962C8B-B14F-4D97-AF65-F5344CB8AC3E}">
        <p14:creationId xmlns:p14="http://schemas.microsoft.com/office/powerpoint/2010/main" val="517338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062BF5E-1821-5E44-CE7D-5BAC2B0C54F0}"/>
              </a:ext>
            </a:extLst>
          </p:cNvPr>
          <p:cNvSpPr>
            <a:spLocks noChangeArrowheads="1"/>
          </p:cNvSpPr>
          <p:nvPr/>
        </p:nvSpPr>
        <p:spPr bwMode="auto">
          <a:xfrm>
            <a:off x="1069975" y="2398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F42F7BD8-C8B9-BC07-3602-D1AF263167C8}"/>
              </a:ext>
            </a:extLst>
          </p:cNvPr>
          <p:cNvGraphicFramePr>
            <a:graphicFrameLocks noGrp="1"/>
          </p:cNvGraphicFramePr>
          <p:nvPr>
            <p:extLst>
              <p:ext uri="{D42A27DB-BD31-4B8C-83A1-F6EECF244321}">
                <p14:modId xmlns:p14="http://schemas.microsoft.com/office/powerpoint/2010/main" val="2746111701"/>
              </p:ext>
            </p:extLst>
          </p:nvPr>
        </p:nvGraphicFramePr>
        <p:xfrm>
          <a:off x="185071" y="79943"/>
          <a:ext cx="6323884" cy="4393733"/>
        </p:xfrm>
        <a:graphic>
          <a:graphicData uri="http://schemas.openxmlformats.org/drawingml/2006/table">
            <a:tbl>
              <a:tblPr firstRow="1" firstCol="1" bandRow="1">
                <a:tableStyleId>{5C22544A-7EE6-4342-B048-85BDC9FD1C3A}</a:tableStyleId>
              </a:tblPr>
              <a:tblGrid>
                <a:gridCol w="1580971">
                  <a:extLst>
                    <a:ext uri="{9D8B030D-6E8A-4147-A177-3AD203B41FA5}">
                      <a16:colId xmlns:a16="http://schemas.microsoft.com/office/drawing/2014/main" val="2011407817"/>
                    </a:ext>
                  </a:extLst>
                </a:gridCol>
                <a:gridCol w="1580971">
                  <a:extLst>
                    <a:ext uri="{9D8B030D-6E8A-4147-A177-3AD203B41FA5}">
                      <a16:colId xmlns:a16="http://schemas.microsoft.com/office/drawing/2014/main" val="426237415"/>
                    </a:ext>
                  </a:extLst>
                </a:gridCol>
                <a:gridCol w="1580971">
                  <a:extLst>
                    <a:ext uri="{9D8B030D-6E8A-4147-A177-3AD203B41FA5}">
                      <a16:colId xmlns:a16="http://schemas.microsoft.com/office/drawing/2014/main" val="2026028082"/>
                    </a:ext>
                  </a:extLst>
                </a:gridCol>
                <a:gridCol w="1580971">
                  <a:extLst>
                    <a:ext uri="{9D8B030D-6E8A-4147-A177-3AD203B41FA5}">
                      <a16:colId xmlns:a16="http://schemas.microsoft.com/office/drawing/2014/main" val="2390710318"/>
                    </a:ext>
                  </a:extLst>
                </a:gridCol>
              </a:tblGrid>
              <a:tr h="548387">
                <a:tc>
                  <a:txBody>
                    <a:bodyPr/>
                    <a:lstStyle/>
                    <a:p>
                      <a:pPr marL="0" marR="0">
                        <a:lnSpc>
                          <a:spcPct val="115000"/>
                        </a:lnSpc>
                        <a:spcAft>
                          <a:spcPts val="800"/>
                        </a:spcAft>
                        <a:buNone/>
                      </a:pPr>
                      <a:r>
                        <a:rPr lang="en-US" sz="1800" kern="100">
                          <a:effectLst/>
                        </a:rPr>
                        <a:t>Hotel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City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Uplift Test</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Reason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374700041"/>
                  </a:ext>
                </a:extLst>
              </a:tr>
              <a:tr h="1648480">
                <a:tc>
                  <a:txBody>
                    <a:bodyPr/>
                    <a:lstStyle/>
                    <a:p>
                      <a:pPr marL="0" marR="0">
                        <a:lnSpc>
                          <a:spcPct val="115000"/>
                        </a:lnSpc>
                        <a:spcAft>
                          <a:spcPts val="800"/>
                        </a:spcAft>
                        <a:buNone/>
                      </a:pPr>
                      <a:r>
                        <a:rPr lang="en-US" sz="1800" kern="100">
                          <a:effectLst/>
                        </a:rPr>
                        <a:t>Bay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Bangalore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 Yes (5% or 10%)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Strong booking base + growth potential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747719290"/>
                  </a:ext>
                </a:extLst>
              </a:tr>
              <a:tr h="1098433">
                <a:tc>
                  <a:txBody>
                    <a:bodyPr/>
                    <a:lstStyle/>
                    <a:p>
                      <a:pPr marL="0" marR="0">
                        <a:lnSpc>
                          <a:spcPct val="115000"/>
                        </a:lnSpc>
                        <a:spcAft>
                          <a:spcPts val="800"/>
                        </a:spcAft>
                        <a:buNone/>
                      </a:pPr>
                      <a:r>
                        <a:rPr lang="en-US" sz="1800" kern="100">
                          <a:effectLst/>
                        </a:rPr>
                        <a:t>Bay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Mumbai</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 No</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Low volume, risk of underutilization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976699977"/>
                  </a:ext>
                </a:extLst>
              </a:tr>
              <a:tr h="1098433">
                <a:tc>
                  <a:txBody>
                    <a:bodyPr/>
                    <a:lstStyle/>
                    <a:p>
                      <a:pPr marL="0" marR="0">
                        <a:lnSpc>
                          <a:spcPct val="115000"/>
                        </a:lnSpc>
                        <a:spcAft>
                          <a:spcPts val="800"/>
                        </a:spcAft>
                        <a:buNone/>
                      </a:pPr>
                      <a:r>
                        <a:rPr lang="en-US" sz="1800" kern="100" dirty="0">
                          <a:effectLst/>
                        </a:rPr>
                        <a:t>Blu</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dirty="0">
                          <a:effectLst/>
                        </a:rPr>
                        <a:t>Mumbai + Bangalore</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dirty="0">
                          <a:effectLst/>
                        </a:rPr>
                        <a:t>✅ Yes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dirty="0">
                          <a:effectLst/>
                        </a:rPr>
                        <a:t>Already strong base in both cities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34953462"/>
                  </a:ext>
                </a:extLst>
              </a:tr>
            </a:tbl>
          </a:graphicData>
        </a:graphic>
      </p:graphicFrame>
      <p:sp>
        <p:nvSpPr>
          <p:cNvPr id="7" name="TextBox 6">
            <a:extLst>
              <a:ext uri="{FF2B5EF4-FFF2-40B4-BE49-F238E27FC236}">
                <a16:creationId xmlns:a16="http://schemas.microsoft.com/office/drawing/2014/main" id="{7A794BB7-FE67-FB52-CBD1-22F48FB81056}"/>
              </a:ext>
            </a:extLst>
          </p:cNvPr>
          <p:cNvSpPr txBox="1"/>
          <p:nvPr/>
        </p:nvSpPr>
        <p:spPr>
          <a:xfrm>
            <a:off x="-58994" y="4770975"/>
            <a:ext cx="6631858" cy="923330"/>
          </a:xfrm>
          <a:prstGeom prst="rect">
            <a:avLst/>
          </a:prstGeom>
          <a:noFill/>
        </p:spPr>
        <p:txBody>
          <a:bodyPr wrap="square">
            <a:spAutoFit/>
          </a:bodyPr>
          <a:lstStyle/>
          <a:p>
            <a:pPr marL="285750" indent="-285750">
              <a:buFont typeface="Wingdings" panose="05000000000000000000" pitchFamily="2" charset="2"/>
              <a:buChar char="v"/>
            </a:pPr>
            <a:r>
              <a:rPr lang="en-US" dirty="0"/>
              <a:t>Price uplift was approved for properties with strong booking volumes and high occupancy—</a:t>
            </a:r>
            <a:r>
              <a:rPr lang="en-US" b="1" dirty="0"/>
              <a:t>Bay (Bangalore)</a:t>
            </a:r>
            <a:r>
              <a:rPr lang="en-US" dirty="0"/>
              <a:t> and </a:t>
            </a:r>
            <a:r>
              <a:rPr lang="en-US" b="1" dirty="0"/>
              <a:t>Blu (Mumbai &amp; Bangalore)</a:t>
            </a:r>
            <a:endParaRPr lang="en-US" dirty="0"/>
          </a:p>
        </p:txBody>
      </p:sp>
      <p:sp>
        <p:nvSpPr>
          <p:cNvPr id="9" name="TextBox 8">
            <a:extLst>
              <a:ext uri="{FF2B5EF4-FFF2-40B4-BE49-F238E27FC236}">
                <a16:creationId xmlns:a16="http://schemas.microsoft.com/office/drawing/2014/main" id="{B0D143AB-74B2-A772-1C0E-3F184239612E}"/>
              </a:ext>
            </a:extLst>
          </p:cNvPr>
          <p:cNvSpPr txBox="1"/>
          <p:nvPr/>
        </p:nvSpPr>
        <p:spPr>
          <a:xfrm>
            <a:off x="-58994" y="5876456"/>
            <a:ext cx="6631858" cy="646331"/>
          </a:xfrm>
          <a:prstGeom prst="rect">
            <a:avLst/>
          </a:prstGeom>
          <a:noFill/>
        </p:spPr>
        <p:txBody>
          <a:bodyPr wrap="square">
            <a:spAutoFit/>
          </a:bodyPr>
          <a:lstStyle/>
          <a:p>
            <a:pPr marL="285750" indent="-285750">
              <a:buFont typeface="Wingdings" panose="05000000000000000000" pitchFamily="2" charset="2"/>
              <a:buChar char="v"/>
            </a:pPr>
            <a:r>
              <a:rPr lang="en-US" dirty="0"/>
              <a:t> </a:t>
            </a:r>
            <a:r>
              <a:rPr lang="en-US" b="1" dirty="0"/>
              <a:t>Bay (Mumbai)</a:t>
            </a:r>
            <a:r>
              <a:rPr lang="en-US" dirty="0"/>
              <a:t> was excluded due to low demand, to avoid further underutilization.</a:t>
            </a:r>
          </a:p>
        </p:txBody>
      </p:sp>
      <p:pic>
        <p:nvPicPr>
          <p:cNvPr id="11" name="Picture 10">
            <a:extLst>
              <a:ext uri="{FF2B5EF4-FFF2-40B4-BE49-F238E27FC236}">
                <a16:creationId xmlns:a16="http://schemas.microsoft.com/office/drawing/2014/main" id="{42709B29-D970-A8A1-49C3-A5816E1C6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773" y="122297"/>
            <a:ext cx="5456904" cy="62992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5608520"/>
      </p:ext>
    </p:extLst>
  </p:cSld>
  <p:clrMapOvr>
    <a:masterClrMapping/>
  </p:clrMapOvr>
</p:sld>
</file>

<file path=ppt/theme/theme1.xml><?xml version="1.0" encoding="utf-8"?>
<a:theme xmlns:a="http://schemas.openxmlformats.org/drawingml/2006/main" name="Custom">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23">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076243_win32_CP_V3" id="{81AB0711-29F9-49D0-8A73-16AF25FD4C08}" vid="{D5AD44AB-53B9-4654-A4F8-1821A28F27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Dark modernist presentation</Template>
  <TotalTime>247</TotalTime>
  <Words>2157</Words>
  <Application>Microsoft Office PowerPoint</Application>
  <PresentationFormat>Widescreen</PresentationFormat>
  <Paragraphs>401</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Adobe Heiti Std R</vt:lpstr>
      <vt:lpstr>Aptos</vt:lpstr>
      <vt:lpstr>Arial</vt:lpstr>
      <vt:lpstr>Calibri</vt:lpstr>
      <vt:lpstr>Courier New</vt:lpstr>
      <vt:lpstr>Segoe UI Emoji</vt:lpstr>
      <vt:lpstr>Symbol</vt:lpstr>
      <vt:lpstr>Wingdings</vt:lpstr>
      <vt:lpstr>Custom</vt:lpstr>
      <vt:lpstr>Optimizing Revenue Leakage &amp; Profitability in the Hospitality Sector</vt:lpstr>
      <vt:lpstr>Executive Summary</vt:lpstr>
      <vt:lpstr>Project Components :</vt:lpstr>
      <vt:lpstr>PowerPoint Presentation</vt:lpstr>
      <vt:lpstr>Root Cause Analysis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SUNNY JAKHAR</dc:creator>
  <cp:lastModifiedBy>SUNNY JAKHAR</cp:lastModifiedBy>
  <cp:revision>6</cp:revision>
  <dcterms:created xsi:type="dcterms:W3CDTF">2025-06-27T12:49:22Z</dcterms:created>
  <dcterms:modified xsi:type="dcterms:W3CDTF">2025-06-29T12:32:42Z</dcterms:modified>
</cp:coreProperties>
</file>